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a:tcStyle>
        <a:tcBdr/>
        <a:fill>
          <a:solidFill>
            <a:srgbClr val="E6F0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a:tcStyle>
        <a:tcBdr/>
        <a:fill>
          <a:solidFill>
            <a:srgbClr val="EAF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a:tcStyle>
        <a:tcBdr/>
        <a:fill>
          <a:solidFill>
            <a:srgbClr val="FFE8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a:tcStyle>
        <a:tcBdr/>
        <a:fill>
          <a:solidFill>
            <a:srgbClr val="E9E9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 styleId="{2708684C-4D16-4618-839F-0558EEFCDFE6}" styleName="">
    <a:tblBg/>
    <a:wholeTbl>
      <a:tcTxStyle b="off"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wholeTbl>
    <a:band2H>
      <a:tcTxStyle/>
      <a:tcStyle>
        <a:tcBdr/>
        <a:fill>
          <a:solidFill>
            <a:srgbClr val="FFFFFF"/>
          </a:solidFill>
        </a:fill>
      </a:tcStyle>
    </a:band2H>
    <a:firstCol>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solidFill>
            <a:srgbClr val="5E5E5E">
              <a:alpha val="20000"/>
            </a:srgbClr>
          </a:solidFill>
        </a:fill>
      </a:tcStyle>
    </a:firstCol>
    <a:la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50800" cap="flat">
              <a:solidFill>
                <a:srgbClr val="5E5E5E"/>
              </a:solidFill>
              <a:prstDash val="solid"/>
              <a:round/>
            </a:ln>
          </a:top>
          <a:bottom>
            <a:ln w="127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lastRow>
    <a:firstRow>
      <a:tcTxStyle b="on" i="off">
        <a:fontRef idx="major">
          <a:srgbClr val="5E5E5E"/>
        </a:fontRef>
        <a:srgbClr val="5E5E5E"/>
      </a:tcTxStyle>
      <a:tcStyle>
        <a:tcBdr>
          <a:left>
            <a:ln w="12700" cap="flat">
              <a:solidFill>
                <a:srgbClr val="5E5E5E"/>
              </a:solidFill>
              <a:prstDash val="solid"/>
              <a:round/>
            </a:ln>
          </a:left>
          <a:right>
            <a:ln w="12700" cap="flat">
              <a:solidFill>
                <a:srgbClr val="5E5E5E"/>
              </a:solidFill>
              <a:prstDash val="solid"/>
              <a:round/>
            </a:ln>
          </a:right>
          <a:top>
            <a:ln w="12700" cap="flat">
              <a:solidFill>
                <a:srgbClr val="5E5E5E"/>
              </a:solidFill>
              <a:prstDash val="solid"/>
              <a:round/>
            </a:ln>
          </a:top>
          <a:bottom>
            <a:ln w="25400" cap="flat">
              <a:solidFill>
                <a:srgbClr val="5E5E5E"/>
              </a:solidFill>
              <a:prstDash val="solid"/>
              <a:round/>
            </a:ln>
          </a:bottom>
          <a:insideH>
            <a:ln w="12700" cap="flat">
              <a:solidFill>
                <a:srgbClr val="5E5E5E"/>
              </a:solidFill>
              <a:prstDash val="solid"/>
              <a:round/>
            </a:ln>
          </a:insideH>
          <a:insideV>
            <a:ln w="12700" cap="flat">
              <a:solidFill>
                <a:srgbClr val="5E5E5E"/>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60" d="100"/>
          <a:sy n="60" d="100"/>
        </p:scale>
        <p:origin x="80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tif>
</file>

<file path=ppt/media/image5.tif>
</file>

<file path=ppt/media/image6.tif>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Shape 143"/>
          <p:cNvSpPr>
            <a:spLocks noGrp="1" noRot="1" noChangeAspect="1"/>
          </p:cNvSpPr>
          <p:nvPr>
            <p:ph type="sldImg"/>
          </p:nvPr>
        </p:nvSpPr>
        <p:spPr>
          <a:prstGeom prst="rect">
            <a:avLst/>
          </a:prstGeom>
        </p:spPr>
        <p:txBody>
          <a:bodyPr/>
          <a:lstStyle/>
          <a:p>
            <a:endParaRPr/>
          </a:p>
        </p:txBody>
      </p:sp>
      <p:sp>
        <p:nvSpPr>
          <p:cNvPr id="144" name="Shape 144"/>
          <p:cNvSpPr>
            <a:spLocks noGrp="1"/>
          </p:cNvSpPr>
          <p:nvPr>
            <p:ph type="body" sz="quarter" idx="1"/>
          </p:nvPr>
        </p:nvSpPr>
        <p:spPr>
          <a:prstGeom prst="rect">
            <a:avLst/>
          </a:prstGeom>
        </p:spPr>
        <p:txBody>
          <a:bodyPr/>
          <a:lstStyle/>
          <a:p>
            <a:r>
              <a:t>* What software to run? -&gt; Do we also need to have a database server, cache, or similar additional software that is not our app code itself, but some sort of “middleware”?</a:t>
            </a:r>
          </a:p>
          <a:p>
            <a:pPr marL="220578" indent="-220578">
              <a:buSzPct val="100000"/>
              <a:buChar char="*"/>
            </a:pPr>
            <a:r>
              <a:t>Where does this server come from? -&gt; Do we have to buy it? Are we borrowing it?</a:t>
            </a:r>
          </a:p>
          <a:p>
            <a:pPr marL="220578" indent="-220578">
              <a:buSzPct val="100000"/>
              <a:buChar char="*"/>
            </a:pPr>
            <a:r>
              <a:t>Who else gets to use the server? -&gt; Is this a “multi-tenant” machine, where other users also have code running on it? Or just us?</a:t>
            </a:r>
          </a:p>
          <a:p>
            <a:pPr marL="220578" indent="-220578">
              <a:buSzPct val="100000"/>
              <a:buChar char="*"/>
            </a:pPr>
            <a:r>
              <a:t>Who maintains the server and software? -&gt; Range from physical issues (power, cooling for machine, replacing broken components) to operating system (who updates the operating system…) and maintenance of any of this middleware that we need (e.g. database)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Shape 427"/>
          <p:cNvSpPr>
            <a:spLocks noGrp="1" noRot="1" noChangeAspect="1"/>
          </p:cNvSpPr>
          <p:nvPr>
            <p:ph type="sldImg"/>
          </p:nvPr>
        </p:nvSpPr>
        <p:spPr>
          <a:prstGeom prst="rect">
            <a:avLst/>
          </a:prstGeom>
        </p:spPr>
        <p:txBody>
          <a:bodyPr/>
          <a:lstStyle/>
          <a:p>
            <a:endParaRPr/>
          </a:p>
        </p:txBody>
      </p:sp>
      <p:sp>
        <p:nvSpPr>
          <p:cNvPr id="428" name="Shape 428"/>
          <p:cNvSpPr>
            <a:spLocks noGrp="1"/>
          </p:cNvSpPr>
          <p:nvPr>
            <p:ph type="body" sz="quarter" idx="1"/>
          </p:nvPr>
        </p:nvSpPr>
        <p:spPr>
          <a:prstGeom prst="rect">
            <a:avLst/>
          </a:prstGeom>
        </p:spPr>
        <p:txBody>
          <a:bodyPr/>
          <a:lstStyle/>
          <a:p>
            <a:r>
              <a:t>(Read slide)</a:t>
            </a:r>
          </a:p>
          <a:p>
            <a:r>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5" name="Shape 455"/>
          <p:cNvSpPr>
            <a:spLocks noGrp="1" noRot="1" noChangeAspect="1"/>
          </p:cNvSpPr>
          <p:nvPr>
            <p:ph type="sldImg"/>
          </p:nvPr>
        </p:nvSpPr>
        <p:spPr>
          <a:prstGeom prst="rect">
            <a:avLst/>
          </a:prstGeom>
        </p:spPr>
        <p:txBody>
          <a:bodyPr/>
          <a:lstStyle/>
          <a:p>
            <a:endParaRPr/>
          </a:p>
        </p:txBody>
      </p:sp>
      <p:sp>
        <p:nvSpPr>
          <p:cNvPr id="456" name="Shape 456"/>
          <p:cNvSpPr>
            <a:spLocks noGrp="1"/>
          </p:cNvSpPr>
          <p:nvPr>
            <p:ph type="body" sz="quarter" idx="1"/>
          </p:nvPr>
        </p:nvSpPr>
        <p:spPr>
          <a:prstGeom prst="rect">
            <a:avLst/>
          </a:prstGeom>
        </p:spPr>
        <p:txBody>
          <a:bodyPr/>
          <a:lstStyle/>
          <a:p>
            <a:r>
              <a:t>(Read slide)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 name="Shape 493"/>
          <p:cNvSpPr>
            <a:spLocks noGrp="1" noRot="1" noChangeAspect="1"/>
          </p:cNvSpPr>
          <p:nvPr>
            <p:ph type="sldImg"/>
          </p:nvPr>
        </p:nvSpPr>
        <p:spPr>
          <a:prstGeom prst="rect">
            <a:avLst/>
          </a:prstGeom>
        </p:spPr>
        <p:txBody>
          <a:bodyPr/>
          <a:lstStyle/>
          <a:p>
            <a:endParaRPr/>
          </a:p>
        </p:txBody>
      </p:sp>
      <p:sp>
        <p:nvSpPr>
          <p:cNvPr id="494" name="Shape 494"/>
          <p:cNvSpPr>
            <a:spLocks noGrp="1"/>
          </p:cNvSpPr>
          <p:nvPr>
            <p:ph type="body" sz="quarter" idx="1"/>
          </p:nvPr>
        </p:nvSpPr>
        <p:spPr>
          <a:prstGeom prst="rect">
            <a:avLst/>
          </a:prstGeom>
        </p:spPr>
        <p:txBody>
          <a:body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Shape 499"/>
          <p:cNvSpPr>
            <a:spLocks noGrp="1" noRot="1" noChangeAspect="1"/>
          </p:cNvSpPr>
          <p:nvPr>
            <p:ph type="sldImg"/>
          </p:nvPr>
        </p:nvSpPr>
        <p:spPr>
          <a:prstGeom prst="rect">
            <a:avLst/>
          </a:prstGeom>
        </p:spPr>
        <p:txBody>
          <a:bodyPr/>
          <a:lstStyle/>
          <a:p>
            <a:endParaRPr/>
          </a:p>
        </p:txBody>
      </p:sp>
      <p:sp>
        <p:nvSpPr>
          <p:cNvPr id="500" name="Shape 500"/>
          <p:cNvSpPr>
            <a:spLocks noGrp="1"/>
          </p:cNvSpPr>
          <p:nvPr>
            <p:ph type="body" sz="quarter" idx="1"/>
          </p:nvPr>
        </p:nvSpPr>
        <p:spPr>
          <a:prstGeom prst="rect">
            <a:avLst/>
          </a:prstGeom>
        </p:spPr>
        <p:txBody>
          <a:bodyPr/>
          <a:lstStyle/>
          <a:p>
            <a:r>
              <a:t>Cloud infrastructure makes sense when you expect the need to be able to scale up and down, and where the amount that you need to scale by is larger than your normal capacity needed.</a:t>
            </a:r>
          </a:p>
          <a:p>
            <a:br/>
            <a:r>
              <a:t>For example: imagine that we are building a system that needs to be able to scale up in resources to go up to using 300 VMs, each with 4 CPUs and 16 GB RAM.</a:t>
            </a:r>
          </a:p>
          <a:p>
            <a:br/>
            <a:r>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a:p>
          <a:p>
            <a:r>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a:p>
          <a:p>
            <a:r>
              <a:t>But: what if we needed all 300 VMs for the entire year? Using EC2 this would cost $317,988 - nearly twice the cost of the self-managed option (and it’s just for one year!  Once you buy the servers they will last for hopefully quite a few years!). </a:t>
            </a:r>
          </a:p>
          <a:p>
            <a:endParaRPr/>
          </a:p>
          <a:p>
            <a:r>
              <a:t>Self-managing a cluster like this requires a place to put them, power, and cooling - plus the administration of the software. (this dell cluster draws up to 90 amps of power, which is roughly half of the power that typically service as a house).</a:t>
            </a:r>
          </a:p>
          <a:p>
            <a:endParaRPr/>
          </a:p>
          <a:p>
            <a:r>
              <a:t>(The EC2 pricing was taken on Oct 16, 2022. The pricing includes the discount that you would receive for guaranteeing a year of compute time per-VM.</a:t>
            </a:r>
          </a:p>
          <a:p>
            <a:br/>
            <a:r>
              <a:t>Dell pricing from July 2021, includes enterprise discount for Northeastern</a:t>
            </a:r>
          </a:p>
          <a:p>
            <a:endParaRPr/>
          </a:p>
          <a:p>
            <a:r>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 name="Shape 505"/>
          <p:cNvSpPr>
            <a:spLocks noGrp="1" noRot="1" noChangeAspect="1"/>
          </p:cNvSpPr>
          <p:nvPr>
            <p:ph type="sldImg"/>
          </p:nvPr>
        </p:nvSpPr>
        <p:spPr>
          <a:prstGeom prst="rect">
            <a:avLst/>
          </a:prstGeom>
        </p:spPr>
        <p:txBody>
          <a:bodyPr/>
          <a:lstStyle/>
          <a:p>
            <a:endParaRPr/>
          </a:p>
        </p:txBody>
      </p:sp>
      <p:sp>
        <p:nvSpPr>
          <p:cNvPr id="506" name="Shape 506"/>
          <p:cNvSpPr>
            <a:spLocks noGrp="1"/>
          </p:cNvSpPr>
          <p:nvPr>
            <p:ph type="body" sz="quarter" idx="1"/>
          </p:nvPr>
        </p:nvSpPr>
        <p:spPr>
          <a:prstGeom prst="rect">
            <a:avLst/>
          </a:prstGeom>
        </p:spPr>
        <p:txBody>
          <a:bodyPr/>
          <a:lstStyle/>
          <a:p>
            <a:r>
              <a:t>As we saw on the last slide, public clouds may not be the most cost-effective option when a workload has a high baseline resource requirement - like needing to have 300 x 4 core VMs running all of the time.</a:t>
            </a:r>
          </a:p>
          <a:p>
            <a:r>
              <a:t>(Read slide)</a:t>
            </a:r>
          </a:p>
          <a:p>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noRot="1" noChangeAspect="1"/>
          </p:cNvSpPr>
          <p:nvPr>
            <p:ph type="sldImg"/>
          </p:nvPr>
        </p:nvSpPr>
        <p:spPr>
          <a:prstGeom prst="rect">
            <a:avLst/>
          </a:prstGeom>
        </p:spPr>
        <p:txBody>
          <a:bodyPr/>
          <a:lstStyle/>
          <a:p>
            <a:endParaRPr/>
          </a:p>
        </p:txBody>
      </p:sp>
      <p:sp>
        <p:nvSpPr>
          <p:cNvPr id="188" name="Shape 188"/>
          <p:cNvSpPr>
            <a:spLocks noGrp="1"/>
          </p:cNvSpPr>
          <p:nvPr>
            <p:ph type="body" sz="quarter" idx="1"/>
          </p:nvPr>
        </p:nvSpPr>
        <p:spPr>
          <a:prstGeom prst="rect">
            <a:avLst/>
          </a:prstGeom>
        </p:spPr>
        <p:txBody>
          <a:bodyPr/>
          <a:lstStyle/>
          <a:p>
            <a:r>
              <a:t>(Read slide)</a:t>
            </a:r>
          </a:p>
          <a:p>
            <a:r>
              <a:t>Examples of why we need these things:</a:t>
            </a:r>
          </a:p>
          <a:p>
            <a:pPr marL="220578" indent="-220578">
              <a:buSzPct val="100000"/>
              <a:buChar char="*"/>
            </a:pPr>
            <a:r>
              <a:t>content delivery networks (CDNs) are helpful because they are very plentiful, but “dumb” caches. “Edge” means that they are located near customers, all around the world (the “edge” of the cloud). CDNs are really good for managing high volumes of load because the load is amortized across all of the CDN’s clients. A 100x influx in traffic for our app might be a lot, but on the scale of what CloudFlare or Akamai handle all day long, it’s a drop in the bucket. Hence, these systems are also effective for protection against “denial of service” (DoS) attacks. Before cloud flare existed to provide basically a free CDN to anyone who wants it, it was not very difficult to force a web app to stop working by overwhelming it with traffic.</a:t>
            </a:r>
          </a:p>
          <a:p>
            <a:pPr marL="220578" indent="-220578">
              <a:buSzPct val="100000"/>
              <a:buChar char="*"/>
            </a:pPr>
            <a:r>
              <a:t>Web servers are the “edge” of our app, and receive HTTP(s) traffic, forwarding it on to our application, and also possibly interacting with some misc services</a:t>
            </a:r>
          </a:p>
          <a:p>
            <a:pPr marL="220578" indent="-220578">
              <a:buSzPct val="100000"/>
              <a:buChar char="*"/>
            </a:pPr>
            <a:r>
              <a:t>App servers are running our actual application. For example, our transcript server API. We might want to have multiple app servers (for scalability), so the web server in front provides an opportunity for load balancing across them</a:t>
            </a:r>
          </a:p>
          <a:p>
            <a:pPr marL="220578" indent="-220578">
              <a:buSzPct val="100000"/>
              <a:buChar char="*"/>
            </a:pPr>
            <a:r>
              <a:t>Misc services could include things like logging, monitoring, and even an application firewall (e.g. some kind of anomaly detection system that identifies potentially malicious behavior and prevents it from reaching our app)</a:t>
            </a:r>
          </a:p>
          <a:p>
            <a:pPr marL="220578" indent="-220578">
              <a:buSzPct val="100000"/>
              <a:buChar char="*"/>
            </a:pPr>
            <a:r>
              <a:t>Database servers are where we store the persistent data…</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t>So, if we look deeper into that application, we might see that our application actually runs on a tall “stack” of different physical and logical components. Managing this all can be a full-time job for a small team!</a:t>
            </a:r>
          </a:p>
          <a:p>
            <a:br/>
            <a:r>
              <a:t>Traditionally, this whole stack is self-managed, but there are many different infrastructure options available to us that vary the degree to which an infrastructure provider manages them for us.</a:t>
            </a:r>
          </a:p>
          <a:p>
            <a:br/>
            <a:r>
              <a:t>The figure on the right shows the components that might make up our “stack”, and one example of what a cloud provider might provide in a model called “platform as a service.”</a:t>
            </a:r>
          </a:p>
          <a:p>
            <a:endParaRPr/>
          </a:p>
          <a:p>
            <a:r>
              <a:t>In a platform as a service model, the *only* thing that we provide is our application (e.g. a nodeJS app), and are not involved in the deployment or configuration of the “middleware” (like the load balancer, logging, monitoring, firewall, etc).</a:t>
            </a:r>
          </a:p>
          <a:p>
            <a:r>
              <a:t>From the bottom up, the PaaS provider will manage:</a:t>
            </a:r>
          </a:p>
          <a:p>
            <a:pPr marL="220578" indent="-220578">
              <a:buSzPct val="100000"/>
              <a:buChar char="*"/>
            </a:pPr>
            <a:r>
              <a:t>Physical data center (need to provide power and cooling; physical security)</a:t>
            </a:r>
          </a:p>
          <a:p>
            <a:pPr marL="220578" indent="-220578">
              <a:buSzPct val="100000"/>
              <a:buChar char="*"/>
            </a:pPr>
            <a:r>
              <a:t>Network (connectivity between our servers and to the outside world)</a:t>
            </a:r>
          </a:p>
          <a:p>
            <a:pPr marL="220578" indent="-220578">
              <a:buSzPct val="100000"/>
              <a:buChar char="*"/>
            </a:pPr>
            <a:r>
              <a:t>Storage (application might have larger storage requirements than what fits on a single server, or might require shared storage)</a:t>
            </a:r>
          </a:p>
          <a:p>
            <a:pPr marL="220578" indent="-220578">
              <a:buSzPct val="100000"/>
              <a:buChar char="*"/>
            </a:pPr>
            <a:r>
              <a:t>Physical server (the “bare metal” machine, with CPUs and RAM)</a:t>
            </a:r>
          </a:p>
          <a:p>
            <a:pPr marL="220578" indent="-220578">
              <a:buSzPct val="100000"/>
              <a:buChar char="*"/>
            </a:pPr>
            <a:r>
              <a:t>Virtualization (might be running on a slice of that physical machine)</a:t>
            </a:r>
          </a:p>
          <a:p>
            <a:pPr marL="220578" indent="-220578">
              <a:buSzPct val="100000"/>
              <a:buChar char="*"/>
            </a:pPr>
            <a:r>
              <a:t>Operating system (in a PaaS model, the vendor even manages the OS, so we don’t have to think about having or needing one)</a:t>
            </a:r>
          </a:p>
          <a:p>
            <a:pPr marL="220578" indent="-220578">
              <a:buSzPct val="100000"/>
              <a:buChar char="*"/>
            </a:pPr>
            <a:r>
              <a:t>Middleware (something that interfaces with our application, beyond the operating system. An example is a load balancer for web traffic, or Kubernetes for orchestrating containers)</a:t>
            </a:r>
          </a:p>
          <a:p>
            <a:pPr marL="220578" indent="-220578">
              <a:buSzPct val="100000"/>
              <a:buChar char="*"/>
            </a:pPr>
            <a:r>
              <a:t>Application (us…)</a:t>
            </a:r>
          </a:p>
          <a:p>
            <a:endParaRPr/>
          </a:p>
          <a:p>
            <a:r>
              <a:t>In today’s lecture, we will discuss the different abstractions that cloud providers offer us for deployment, and the tradeoffs of those abstractions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Shape 231"/>
          <p:cNvSpPr>
            <a:spLocks noGrp="1" noRot="1" noChangeAspect="1"/>
          </p:cNvSpPr>
          <p:nvPr>
            <p:ph type="sldImg"/>
          </p:nvPr>
        </p:nvSpPr>
        <p:spPr>
          <a:prstGeom prst="rect">
            <a:avLst/>
          </a:prstGeom>
        </p:spPr>
        <p:txBody>
          <a:bodyPr/>
          <a:lstStyle/>
          <a:p>
            <a:endParaRPr/>
          </a:p>
        </p:txBody>
      </p:sp>
      <p:sp>
        <p:nvSpPr>
          <p:cNvPr id="232" name="Shape 232"/>
          <p:cNvSpPr>
            <a:spLocks noGrp="1"/>
          </p:cNvSpPr>
          <p:nvPr>
            <p:ph type="body" sz="quarter" idx="1"/>
          </p:nvPr>
        </p:nvSpPr>
        <p:spPr>
          <a:prstGeom prst="rect">
            <a:avLst/>
          </a:prstGeom>
        </p:spPr>
        <p:txBody>
          <a:bodyPr/>
          <a:lstStyle/>
          <a:p>
            <a:r>
              <a:t>Before getting into the patterns of how to use cloud infrastructure, we should discuss some of the core concepts that are provided by all cloud platforms.</a:t>
            </a:r>
          </a:p>
          <a:p>
            <a:endParaRPr/>
          </a:p>
          <a:p>
            <a:r>
              <a:t>One of the core concepts of cloud computing is that infrastructure is concentrated, allowing vendors operating the infrastructure to achieve economies of scale. This scale could happen at any of the tiers on the diagram on the right.</a:t>
            </a:r>
          </a:p>
          <a:p>
            <a:r>
              <a:t>For example (read slide)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Shape 237"/>
          <p:cNvSpPr>
            <a:spLocks noGrp="1" noRot="1" noChangeAspect="1"/>
          </p:cNvSpPr>
          <p:nvPr>
            <p:ph type="sldImg"/>
          </p:nvPr>
        </p:nvSpPr>
        <p:spPr>
          <a:prstGeom prst="rect">
            <a:avLst/>
          </a:prstGeom>
        </p:spPr>
        <p:txBody>
          <a:bodyPr/>
          <a:lstStyle/>
          <a:p>
            <a:endParaRPr/>
          </a:p>
        </p:txBody>
      </p:sp>
      <p:sp>
        <p:nvSpPr>
          <p:cNvPr id="238" name="Shape 238"/>
          <p:cNvSpPr>
            <a:spLocks noGrp="1"/>
          </p:cNvSpPr>
          <p:nvPr>
            <p:ph type="body" sz="quarter" idx="1"/>
          </p:nvPr>
        </p:nvSpPr>
        <p:spPr>
          <a:prstGeom prst="rect">
            <a:avLst/>
          </a:prstGeom>
        </p:spPr>
        <p:txBody>
          <a:bodyPr/>
          <a:lstStyle/>
          <a:p>
            <a:r>
              <a:t>(Read slide)</a:t>
            </a:r>
          </a:p>
          <a:p>
            <a:r>
              <a:t>Perhaps the most important part to understand about the “elastic” scale is that you can add more resources just for when you need them, and only pay for those resources when you are using them.</a:t>
            </a:r>
          </a:p>
          <a:p>
            <a:endParaRPr/>
          </a:p>
          <a:p>
            <a:r>
              <a:t>(Sidebar - Amazon EC2, and the cloud as we know it, arguably came out of Amazon’s need to have very elastic scaling of their original e-commerce business to support periods of heavy demand around holidays, black friday. Pre-EC2, it was not uncommon for stores and websites to go offline under heavy load. Amazon built a system that provided resilient scaling to their e-commerce division, then started to sell off their excess computing capacity when it wasn’t, for example, black friday, and they didn’t need it. Many “cloud” companies have similar origin stories)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However: the part of what makes it “the cloud” most, perhaps, is the ability to have *on-demand* and fully *self-service* access to resources. Those resources might be low-level abstractions (like virtual machines), or high-level abstractions (like some software, run as a service), but the key here these are “___ as a service” - the vendor provides the X as a service to us.</a:t>
            </a:r>
          </a:p>
          <a:p>
            <a:endParaRPr/>
          </a:p>
          <a:p>
            <a:r>
              <a:t>There are many different “as a service” abstractions that cloud providers offer (those XaaS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Shape 285"/>
          <p:cNvSpPr>
            <a:spLocks noGrp="1" noRot="1" noChangeAspect="1"/>
          </p:cNvSpPr>
          <p:nvPr>
            <p:ph type="sldImg"/>
          </p:nvPr>
        </p:nvSpPr>
        <p:spPr>
          <a:prstGeom prst="rect">
            <a:avLst/>
          </a:prstGeom>
        </p:spPr>
        <p:txBody>
          <a:bodyPr/>
          <a:lstStyle/>
          <a:p>
            <a:endParaRPr/>
          </a:p>
        </p:txBody>
      </p:sp>
      <p:sp>
        <p:nvSpPr>
          <p:cNvPr id="286" name="Shape 286"/>
          <p:cNvSpPr>
            <a:spLocks noGrp="1"/>
          </p:cNvSpPr>
          <p:nvPr>
            <p:ph type="body" sz="quarter" idx="1"/>
          </p:nvPr>
        </p:nvSpPr>
        <p:spPr>
          <a:prstGeom prst="rect">
            <a:avLst/>
          </a:prstGeom>
        </p:spPr>
        <p:txBody>
          <a:bodyPr/>
          <a:lstStyle/>
          <a:p>
            <a:r>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a:spLocks noGrp="1" noRot="1" noChangeAspect="1"/>
          </p:cNvSpPr>
          <p:nvPr>
            <p:ph type="sldImg"/>
          </p:nvPr>
        </p:nvSpPr>
        <p:spPr>
          <a:prstGeom prst="rect">
            <a:avLst/>
          </a:prstGeom>
        </p:spPr>
        <p:txBody>
          <a:bodyPr/>
          <a:lstStyle/>
          <a:p>
            <a:endParaRPr/>
          </a:p>
        </p:txBody>
      </p:sp>
      <p:sp>
        <p:nvSpPr>
          <p:cNvPr id="319" name="Shape 319"/>
          <p:cNvSpPr>
            <a:spLocks noGrp="1"/>
          </p:cNvSpPr>
          <p:nvPr>
            <p:ph type="body" sz="quarter" idx="1"/>
          </p:nvPr>
        </p:nvSpPr>
        <p:spPr>
          <a:prstGeom prst="rect">
            <a:avLst/>
          </a:prstGeom>
        </p:spPr>
        <p:txBody>
          <a:bodyPr/>
          <a:lstStyle/>
          <a:p>
            <a:r>
              <a:t>It is important to understand the significance of VMs in the development of cloud infrastructure.</a:t>
            </a:r>
          </a:p>
          <a:p>
            <a:r>
              <a:t>“Multi-tenancy” is a key concept in cloud computing</a:t>
            </a:r>
          </a:p>
          <a:p>
            <a:r>
              <a:t>While various mainframe systems have provided time-sharing (multiple users apps running on same platform), these systems often required specialized software development models, and/or did not provide the same rigid isolation that could be achieved by running those applications on separate physical machines.</a:t>
            </a:r>
          </a:p>
          <a:p>
            <a:endParaRPr/>
          </a:p>
          <a:p>
            <a:r>
              <a:t>VMs bring the idea of “multi-tenancy” to commodity computing. With VMs, we can have multiple customers share the same machine, obvious to each other - each one running their own OS, and with their own guaranteed performance levels. (NB of course you could also over-provision if that was the goal…)</a:t>
            </a:r>
          </a:p>
          <a:p>
            <a:endParaRPr/>
          </a:p>
          <a:p>
            <a:r>
              <a:t>As shown in the figure on the far right, a single server can now host multiple VMs, each of which might receive a different slice of the server’s resources.</a:t>
            </a:r>
          </a:p>
          <a:p>
            <a:endParaRPr/>
          </a:p>
          <a:p>
            <a:r>
              <a:t>Another significant improvement of VMs over deployment directly on physical machines is resilience: the entire application (and its OS!) are now fully decoupled from the physical machine, and the virtualization service could provide a “live migration” feature, moving VMs between physical machines without any noticeable service interruption. This is a core concept that is implemented by all cloud virtualization providers, and is important to ensure that our apps can remain oblivious to hardware failures: if a component begins to fail, a VM can be migrated off of that physical machine. If a physical machine fails entirely, the VM can be restarted from another (assuming that the VM image is not lost in the failure)</a:t>
            </a:r>
          </a:p>
          <a:p>
            <a:endParaRPr/>
          </a:p>
          <a:p>
            <a:r>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Shape 346"/>
          <p:cNvSpPr>
            <a:spLocks noGrp="1" noRot="1" noChangeAspect="1"/>
          </p:cNvSpPr>
          <p:nvPr>
            <p:ph type="sldImg"/>
          </p:nvPr>
        </p:nvSpPr>
        <p:spPr>
          <a:prstGeom prst="rect">
            <a:avLst/>
          </a:prstGeom>
        </p:spPr>
        <p:txBody>
          <a:bodyPr/>
          <a:lstStyle/>
          <a:p>
            <a:endParaRPr/>
          </a:p>
        </p:txBody>
      </p:sp>
      <p:sp>
        <p:nvSpPr>
          <p:cNvPr id="347" name="Shape 347"/>
          <p:cNvSpPr>
            <a:spLocks noGrp="1"/>
          </p:cNvSpPr>
          <p:nvPr>
            <p:ph type="body" sz="quarter" idx="1"/>
          </p:nvPr>
        </p:nvSpPr>
        <p:spPr>
          <a:prstGeom prst="rect">
            <a:avLst/>
          </a:prstGeom>
        </p:spPr>
        <p:txBody>
          <a:bodyPr/>
          <a:lstStyle/>
          <a:p>
            <a:r>
              <a:t>(Read slide)</a:t>
            </a:r>
          </a:p>
          <a:p>
            <a:br/>
            <a:r>
              <a:t>This problem surfaced within Google in the mid 2000’s, resulting in the development of Linux control groups (cgroups), containers, and docker</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Body Level One…"/>
          <p:cNvSpPr txBox="1">
            <a:spLocks noGrp="1"/>
          </p:cNvSpPr>
          <p:nvPr>
            <p:ph type="body" sz="quarter" idx="1" hasCustomPrompt="1"/>
          </p:nvPr>
        </p:nvSpPr>
        <p:spPr>
          <a:prstGeom prst="rect">
            <a:avLst/>
          </a:prstGeom>
        </p:spPr>
        <p:txBody>
          <a:bodyPr/>
          <a:lstStyle/>
          <a:p>
            <a:r>
              <a:t>Author and Date</a:t>
            </a:r>
          </a:p>
          <a:p>
            <a:pPr lvl="1"/>
            <a:endParaRPr/>
          </a:p>
          <a:p>
            <a:pPr lvl="2"/>
            <a:endParaRPr/>
          </a:p>
          <a:p>
            <a:pPr lvl="3"/>
            <a:endParaRPr/>
          </a:p>
          <a:p>
            <a:pPr lvl="4"/>
            <a:endParaRP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21" hasCustomPrompt="1"/>
          </p:nvPr>
        </p:nvSpPr>
        <p:spPr>
          <a:xfrm>
            <a:off x="1201342" y="7223190"/>
            <a:ext cx="21971002" cy="1905002"/>
          </a:xfrm>
          <a:prstGeom prst="rect">
            <a:avLst/>
          </a:prstGeom>
        </p:spPr>
        <p:txBody>
          <a:bodyPr lIns="50800" tIns="50800" rIns="50800" bIns="50800"/>
          <a:lstStyle>
            <a:lvl1pPr>
              <a:defRPr sz="5500"/>
            </a:lvl1pPr>
          </a:lstStyle>
          <a:p>
            <a:r>
              <a:t>Presentation Subtitle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xfrm>
            <a:off x="1206500" y="1079500"/>
            <a:ext cx="21971000" cy="1433164"/>
          </a:xfrm>
          <a:prstGeom prst="rect">
            <a:avLst/>
          </a:prstGeom>
        </p:spPr>
        <p:txBody>
          <a:bodyPr anchor="t"/>
          <a:lstStyle>
            <a:lvl1pPr>
              <a:defRPr sz="8500" spc="-170">
                <a:solidFill>
                  <a:srgbClr val="005493"/>
                </a:solidFill>
              </a:defRPr>
            </a:lvl1pPr>
          </a:lstStyle>
          <a:p>
            <a:r>
              <a:t>Slide Title</a:t>
            </a:r>
          </a:p>
        </p:txBody>
      </p:sp>
      <p:sp>
        <p:nvSpPr>
          <p:cNvPr id="22" name="Body Level One…"/>
          <p:cNvSpPr txBox="1">
            <a:spLocks noGrp="1"/>
          </p:cNvSpPr>
          <p:nvPr>
            <p:ph type="body" sz="quarter" idx="1" hasCustomPrompt="1"/>
          </p:nvPr>
        </p:nvSpPr>
        <p:spPr>
          <a:xfrm>
            <a:off x="1206500" y="2372961"/>
            <a:ext cx="21971000" cy="934781"/>
          </a:xfrm>
          <a:prstGeom prst="rect">
            <a:avLst/>
          </a:prstGeom>
        </p:spPr>
        <p:txBody>
          <a:bodyPr/>
          <a:lstStyle>
            <a:lvl1pPr>
              <a:defRPr sz="5500"/>
            </a:lvl1pPr>
            <a:lvl2pPr marL="1308100" indent="-698500">
              <a:defRPr sz="5500"/>
            </a:lvl2pPr>
            <a:lvl3pPr marL="1917700" indent="-698500">
              <a:defRPr sz="5500"/>
            </a:lvl3pPr>
            <a:lvl4pPr marL="2527300" indent="-698500">
              <a:defRPr sz="5500"/>
            </a:lvl4pPr>
            <a:lvl5pPr marL="3136900" indent="-698500">
              <a:defRPr sz="5500"/>
            </a:lvl5pPr>
          </a:lstStyle>
          <a:p>
            <a:r>
              <a:t>Slide Subtitle</a:t>
            </a:r>
          </a:p>
          <a:p>
            <a:pPr lvl="1"/>
            <a:endParaRPr/>
          </a:p>
          <a:p>
            <a:pPr lvl="2"/>
            <a:endParaRPr/>
          </a:p>
          <a:p>
            <a:pPr lvl="3"/>
            <a:endParaRPr/>
          </a:p>
          <a:p>
            <a:pPr lvl="4"/>
            <a:endParaRPr/>
          </a:p>
        </p:txBody>
      </p:sp>
      <p:sp>
        <p:nvSpPr>
          <p:cNvPr id="23" name="Body Level One…"/>
          <p:cNvSpPr txBox="1">
            <a:spLocks noGrp="1"/>
          </p:cNvSpPr>
          <p:nvPr>
            <p:ph type="body" idx="21" hasCustomPrompt="1"/>
          </p:nvPr>
        </p:nvSpPr>
        <p:spPr>
          <a:xfrm>
            <a:off x="1206500" y="4248503"/>
            <a:ext cx="21971000" cy="8256014"/>
          </a:xfrm>
          <a:prstGeom prst="rect">
            <a:avLst/>
          </a:prstGeom>
        </p:spPr>
        <p:txBody>
          <a:bodyPr lIns="50800" tIns="50800" rIns="50800" bIns="50800"/>
          <a:lstStyle>
            <a:lvl1pPr marL="609600" indent="-609600" defTabSz="2438337">
              <a:lnSpc>
                <a:spcPct val="90000"/>
              </a:lnSpc>
              <a:spcBef>
                <a:spcPts val="4500"/>
              </a:spcBef>
              <a:buSzPct val="123000"/>
              <a:buChar char="•"/>
              <a:defRPr sz="4800" b="0"/>
            </a:lvl1pPr>
          </a:lstStyle>
          <a:p>
            <a:r>
              <a:t>Slide bullet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lstStyle/>
          <a:p>
            <a:r>
              <a:t>Presentation Title</a:t>
            </a:r>
          </a:p>
        </p:txBody>
      </p:sp>
      <p:sp>
        <p:nvSpPr>
          <p:cNvPr id="33" name="Body Level One…"/>
          <p:cNvSpPr txBox="1">
            <a:spLocks noGrp="1"/>
          </p:cNvSpPr>
          <p:nvPr>
            <p:ph type="body" sz="quarter" idx="1" hasCustomPrompt="1"/>
          </p:nvPr>
        </p:nvSpPr>
        <p:spPr>
          <a:xfrm>
            <a:off x="1207690" y="1106137"/>
            <a:ext cx="21968621" cy="636980"/>
          </a:xfrm>
          <a:prstGeom prst="rect">
            <a:avLst/>
          </a:prstGeom>
        </p:spPr>
        <p:txBody>
          <a:bodyPr/>
          <a:lstStyle/>
          <a:p>
            <a:r>
              <a:t>Author and Date</a:t>
            </a:r>
          </a:p>
          <a:p>
            <a:pPr lvl="1"/>
            <a:endParaRPr/>
          </a:p>
          <a:p>
            <a:pPr lvl="2"/>
            <a:endParaRPr/>
          </a:p>
          <a:p>
            <a:pPr lvl="3"/>
            <a:endParaRPr/>
          </a:p>
          <a:p>
            <a:pPr lvl="4"/>
            <a:endParaRPr/>
          </a:p>
        </p:txBody>
      </p:sp>
      <p:sp>
        <p:nvSpPr>
          <p:cNvPr id="34" name="Body Level One…"/>
          <p:cNvSpPr txBox="1">
            <a:spLocks noGrp="1"/>
          </p:cNvSpPr>
          <p:nvPr>
            <p:ph type="body" sz="quarter" idx="22" hasCustomPrompt="1"/>
          </p:nvPr>
        </p:nvSpPr>
        <p:spPr>
          <a:xfrm>
            <a:off x="1206500" y="11609909"/>
            <a:ext cx="21971000" cy="1116953"/>
          </a:xfrm>
          <a:prstGeom prst="rect">
            <a:avLst/>
          </a:prstGeom>
        </p:spPr>
        <p:txBody>
          <a:bodyPr lIns="50800" tIns="50800" rIns="50800" bIns="50800"/>
          <a:lstStyle>
            <a:lvl1pPr>
              <a:defRPr sz="5500"/>
            </a:lvl1pPr>
          </a:lstStyle>
          <a:p>
            <a:r>
              <a:t>Presentation Subtitle</a:t>
            </a: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4"/>
          </a:xfrm>
          <a:prstGeom prst="rect">
            <a:avLst/>
          </a:prstGeom>
        </p:spPr>
        <p:txBody>
          <a:bodyPr/>
          <a:lstStyle>
            <a:lvl1pPr>
              <a:defRPr sz="8500" spc="-170"/>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lIns="50800" tIns="50800" rIns="50800" bIns="50800"/>
          <a:lstStyle>
            <a:lvl1pPr>
              <a:defRPr sz="5500"/>
            </a:lvl1pPr>
            <a:lvl2pPr marL="0" indent="0">
              <a:buSzTx/>
              <a:buNone/>
              <a:defRPr sz="5500"/>
            </a:lvl2pPr>
            <a:lvl3pPr marL="0" indent="0">
              <a:buSzTx/>
              <a:buNone/>
              <a:defRPr sz="5500"/>
            </a:lvl3pPr>
            <a:lvl4pPr marL="0" indent="0">
              <a:buSzTx/>
              <a:buNone/>
              <a:defRPr sz="5500"/>
            </a:lvl4pPr>
            <a:lvl5pPr marL="0" indent="0">
              <a:buSzTx/>
              <a:buNone/>
              <a:defRPr sz="5500"/>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5" cy="4648200"/>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nchor="t"/>
          <a:lstStyle>
            <a:lvl1pPr>
              <a:defRPr sz="8500" spc="-170">
                <a:solidFill>
                  <a:srgbClr val="005493"/>
                </a:solidFill>
              </a:defRPr>
            </a:lvl1pPr>
          </a:lstStyle>
          <a:p>
            <a:r>
              <a:t>Agenda Title</a:t>
            </a:r>
          </a:p>
        </p:txBody>
      </p:sp>
      <p:sp>
        <p:nvSpPr>
          <p:cNvPr id="61" name="Body Level One…"/>
          <p:cNvSpPr txBox="1">
            <a:spLocks noGrp="1"/>
          </p:cNvSpPr>
          <p:nvPr>
            <p:ph type="body" sz="quarter" idx="1" hasCustomPrompt="1"/>
          </p:nvPr>
        </p:nvSpPr>
        <p:spPr>
          <a:xfrm>
            <a:off x="1206500" y="2372961"/>
            <a:ext cx="21971000" cy="934781"/>
          </a:xfrm>
          <a:prstGeom prst="rect">
            <a:avLst/>
          </a:prstGeom>
        </p:spPr>
        <p:txBody>
          <a:bodyPr/>
          <a:lstStyle>
            <a:lvl1pPr>
              <a:defRPr sz="5500"/>
            </a:lvl1pPr>
            <a:lvl2pPr marL="1308100" indent="-698500">
              <a:defRPr sz="5500"/>
            </a:lvl2pPr>
            <a:lvl3pPr marL="1917700" indent="-698500">
              <a:defRPr sz="5500"/>
            </a:lvl3pPr>
            <a:lvl4pPr marL="2527300" indent="-698500">
              <a:defRPr sz="5500"/>
            </a:lvl4pPr>
            <a:lvl5pPr marL="3136900" indent="-698500">
              <a:defRPr sz="5500"/>
            </a:lvl5pPr>
          </a:lstStyle>
          <a:p>
            <a:r>
              <a:t>Agenda Subtitle</a:t>
            </a:r>
          </a:p>
          <a:p>
            <a:pPr lvl="1"/>
            <a:endParaRPr/>
          </a:p>
          <a:p>
            <a:pPr lvl="2"/>
            <a:endParaRPr/>
          </a:p>
          <a:p>
            <a:pPr lvl="3"/>
            <a:endParaRPr/>
          </a:p>
          <a:p>
            <a:pPr lvl="4"/>
            <a:endParaRPr/>
          </a:p>
        </p:txBody>
      </p:sp>
      <p:sp>
        <p:nvSpPr>
          <p:cNvPr id="62" name="Body Level One…"/>
          <p:cNvSpPr txBox="1">
            <a:spLocks noGrp="1"/>
          </p:cNvSpPr>
          <p:nvPr>
            <p:ph type="body" idx="21" hasCustomPrompt="1"/>
          </p:nvPr>
        </p:nvSpPr>
        <p:spPr>
          <a:xfrm>
            <a:off x="1206500" y="4248503"/>
            <a:ext cx="21971000" cy="8256014"/>
          </a:xfrm>
          <a:prstGeom prst="rect">
            <a:avLst/>
          </a:prstGeom>
        </p:spPr>
        <p:txBody>
          <a:bodyPr lIns="50800" tIns="50800" rIns="50800" bIns="50800"/>
          <a:lstStyle>
            <a:lvl1pPr>
              <a:spcBef>
                <a:spcPts val="1800"/>
              </a:spcBef>
              <a:defRPr sz="5500" b="0" spc="-99"/>
            </a:lvl1pPr>
          </a:lstStyle>
          <a:p>
            <a:r>
              <a:t>Agenda Topics</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lIns="50800" tIns="50800" rIns="50800" bIns="50800" anchor="ctr"/>
          <a:lstStyle>
            <a:lvl1pPr algn="ctr" defTabSz="2438337">
              <a:lnSpc>
                <a:spcPct val="80000"/>
              </a:lnSpc>
              <a:defRPr sz="11600" b="0" spc="-232">
                <a:latin typeface="Helvetica Neue Medium"/>
                <a:ea typeface="Helvetica Neue Medium"/>
                <a:cs typeface="Helvetica Neue Medium"/>
                <a:sym typeface="Helvetica Neue Medium"/>
              </a:defRPr>
            </a:lvl1pPr>
            <a:lvl2pPr marL="0" indent="0" algn="ctr" defTabSz="2438337">
              <a:lnSpc>
                <a:spcPct val="80000"/>
              </a:lnSpc>
              <a:buSzTx/>
              <a:buNone/>
              <a:defRPr sz="11600" b="0" spc="-232">
                <a:latin typeface="Helvetica Neue Medium"/>
                <a:ea typeface="Helvetica Neue Medium"/>
                <a:cs typeface="Helvetica Neue Medium"/>
                <a:sym typeface="Helvetica Neue Medium"/>
              </a:defRPr>
            </a:lvl2pPr>
            <a:lvl3pPr marL="0" indent="0" algn="ctr" defTabSz="2438337">
              <a:lnSpc>
                <a:spcPct val="80000"/>
              </a:lnSpc>
              <a:buSzTx/>
              <a:buNone/>
              <a:defRPr sz="11600" b="0" spc="-232">
                <a:latin typeface="Helvetica Neue Medium"/>
                <a:ea typeface="Helvetica Neue Medium"/>
                <a:cs typeface="Helvetica Neue Medium"/>
                <a:sym typeface="Helvetica Neue Medium"/>
              </a:defRPr>
            </a:lvl3pPr>
            <a:lvl4pPr marL="0" indent="0" algn="ctr" defTabSz="2438337">
              <a:lnSpc>
                <a:spcPct val="80000"/>
              </a:lnSpc>
              <a:buSzTx/>
              <a:buNone/>
              <a:defRPr sz="11600" b="0" spc="-232">
                <a:latin typeface="Helvetica Neue Medium"/>
                <a:ea typeface="Helvetica Neue Medium"/>
                <a:cs typeface="Helvetica Neue Medium"/>
                <a:sym typeface="Helvetica Neue Medium"/>
              </a:defRPr>
            </a:lvl4pPr>
            <a:lvl5pPr marL="0" indent="0" algn="ctr" defTabSz="2438337">
              <a:lnSpc>
                <a:spcPct val="80000"/>
              </a:lnSpc>
              <a:buSzTx/>
              <a:buNone/>
              <a:defRPr sz="11600" b="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6"/>
            <a:ext cx="21971000" cy="7241586"/>
          </a:xfrm>
          <a:prstGeom prst="rect">
            <a:avLst/>
          </a:prstGeom>
        </p:spPr>
        <p:txBody>
          <a:bodyPr lIns="50800" tIns="50800" rIns="50800" bIns="50800" anchor="b"/>
          <a:lstStyle>
            <a:lvl1pPr algn="ctr" defTabSz="2438337">
              <a:lnSpc>
                <a:spcPct val="80000"/>
              </a:lnSpc>
              <a:defRPr sz="25000" spc="-250"/>
            </a:lvl1pPr>
            <a:lvl2pPr marL="0" indent="0" algn="ctr" defTabSz="2438337">
              <a:lnSpc>
                <a:spcPct val="80000"/>
              </a:lnSpc>
              <a:buSzTx/>
              <a:buNone/>
              <a:defRPr sz="25000" spc="-250"/>
            </a:lvl2pPr>
            <a:lvl3pPr marL="0" indent="0" algn="ctr" defTabSz="2438337">
              <a:lnSpc>
                <a:spcPct val="80000"/>
              </a:lnSpc>
              <a:buSzTx/>
              <a:buNone/>
              <a:defRPr sz="25000" spc="-250"/>
            </a:lvl3pPr>
            <a:lvl4pPr marL="0" indent="0" algn="ctr" defTabSz="2438337">
              <a:lnSpc>
                <a:spcPct val="80000"/>
              </a:lnSpc>
              <a:buSzTx/>
              <a:buNone/>
              <a:defRPr sz="25000" spc="-250"/>
            </a:lvl4pPr>
            <a:lvl5pPr marL="0" indent="0" algn="ctr" defTabSz="2438337">
              <a:lnSpc>
                <a:spcPct val="80000"/>
              </a:lnSpc>
              <a:buSzTx/>
              <a:buNone/>
              <a:defRPr sz="25000"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a:lstStyle>
            <a:lvl1pPr algn="ctr">
              <a:defRPr sz="5500"/>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Body Level One…"/>
          <p:cNvSpPr txBox="1">
            <a:spLocks noGrp="1"/>
          </p:cNvSpPr>
          <p:nvPr>
            <p:ph type="body" sz="quarter" idx="1" hasCustomPrompt="1"/>
          </p:nvPr>
        </p:nvSpPr>
        <p:spPr>
          <a:xfrm>
            <a:off x="2430024" y="10675453"/>
            <a:ext cx="20200054" cy="636980"/>
          </a:xfrm>
          <a:prstGeom prst="rect">
            <a:avLst/>
          </a:prstGeom>
        </p:spPr>
        <p:txBody>
          <a:bodyPr/>
          <a:lstStyle/>
          <a:p>
            <a:r>
              <a:t>Attribution</a:t>
            </a:r>
          </a:p>
          <a:p>
            <a:pPr lvl="1"/>
            <a:endParaRPr/>
          </a:p>
          <a:p>
            <a:pPr lvl="2"/>
            <a:endParaRPr/>
          </a:p>
          <a:p>
            <a:pPr lvl="3"/>
            <a:endParaRPr/>
          </a:p>
          <a:p>
            <a:pPr lvl="4"/>
            <a:endParaRPr/>
          </a:p>
        </p:txBody>
      </p:sp>
      <p:sp>
        <p:nvSpPr>
          <p:cNvPr id="88" name="Body Level One…"/>
          <p:cNvSpPr txBox="1">
            <a:spLocks noGrp="1"/>
          </p:cNvSpPr>
          <p:nvPr>
            <p:ph type="body" sz="half" idx="21" hasCustomPrompt="1"/>
          </p:nvPr>
        </p:nvSpPr>
        <p:spPr>
          <a:xfrm>
            <a:off x="1753923" y="4939860"/>
            <a:ext cx="20876154" cy="3836281"/>
          </a:xfrm>
          <a:prstGeom prst="rect">
            <a:avLst/>
          </a:prstGeom>
        </p:spPr>
        <p:txBody>
          <a:bodyPr lIns="50800" tIns="50800" rIns="50800" bIns="50800"/>
          <a:lstStyle>
            <a:lvl1pPr marL="469900" indent="-300876" defTabSz="2438337">
              <a:lnSpc>
                <a:spcPct val="90000"/>
              </a:lnSpc>
              <a:defRPr sz="8500" b="0" spc="-200">
                <a:latin typeface="Helvetica Neue Medium"/>
                <a:ea typeface="Helvetica Neue Medium"/>
                <a:cs typeface="Helvetica Neue Medium"/>
                <a:sym typeface="Helvetica Neue Medium"/>
              </a:defRPr>
            </a:lvl1pPr>
          </a:lstStyle>
          <a:p>
            <a:r>
              <a:t>“Notable Quote”</a:t>
            </a: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Body Level One…"/>
          <p:cNvSpPr txBox="1">
            <a:spLocks noGrp="1"/>
          </p:cNvSpPr>
          <p:nvPr>
            <p:ph type="body" idx="1" hasCustomPrompt="1"/>
          </p:nvPr>
        </p:nvSpPr>
        <p:spPr>
          <a:xfrm>
            <a:off x="1201340" y="11859862"/>
            <a:ext cx="21971004" cy="6369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8" tIns="45718" rIns="45718" bIns="45718">
            <a:normAutofit/>
          </a:bodyPr>
          <a:lstStyle/>
          <a:p>
            <a:r>
              <a:t>Author and Date</a:t>
            </a:r>
          </a:p>
          <a:p>
            <a:pPr lvl="1"/>
            <a:endParaRPr/>
          </a:p>
          <a:p>
            <a:pPr lvl="2"/>
            <a:endParaRPr/>
          </a:p>
          <a:p>
            <a:pPr lvl="3"/>
            <a:endParaRPr/>
          </a:p>
          <a:p>
            <a:pPr lvl="4"/>
            <a:endParaRPr/>
          </a:p>
        </p:txBody>
      </p:sp>
      <p:sp>
        <p:nvSpPr>
          <p:cNvPr id="3" name="Presentation Title"/>
          <p:cNvSpPr txBox="1">
            <a:spLocks noGrp="1"/>
          </p:cNvSpPr>
          <p:nvPr>
            <p:ph type="title" hasCustomPrompt="1"/>
          </p:nvPr>
        </p:nvSpPr>
        <p:spPr>
          <a:xfrm>
            <a:off x="1206496" y="2574991"/>
            <a:ext cx="21971005" cy="46482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Presentation Title</a:t>
            </a: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1pPr>
      <a:lvl2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2pPr>
      <a:lvl3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3pPr>
      <a:lvl4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4pPr>
      <a:lvl5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5pPr>
      <a:lvl6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6pPr>
      <a:lvl7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7pPr>
      <a:lvl8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8pPr>
      <a:lvl9pPr marL="0" marR="0" indent="0" algn="l" defTabSz="2438337" rtl="0" latinLnBrk="0">
        <a:lnSpc>
          <a:spcPct val="80000"/>
        </a:lnSpc>
        <a:spcBef>
          <a:spcPts val="0"/>
        </a:spcBef>
        <a:spcAft>
          <a:spcPts val="0"/>
        </a:spcAft>
        <a:buClrTx/>
        <a:buSzTx/>
        <a:buFontTx/>
        <a:buNone/>
        <a:tabLst/>
        <a:defRPr sz="11600" b="1" i="0" u="none" strike="noStrike" cap="none" spc="-232" baseline="0">
          <a:solidFill>
            <a:srgbClr val="000000"/>
          </a:solidFill>
          <a:uFillTx/>
          <a:latin typeface="+mj-lt"/>
          <a:ea typeface="+mj-ea"/>
          <a:cs typeface="+mj-cs"/>
          <a:sym typeface="Helvetica Neue"/>
        </a:defRPr>
      </a:lvl9pPr>
    </p:titleStyle>
    <p:bodyStyle>
      <a:lvl1pPr marL="0" marR="0" indent="0" algn="l" defTabSz="825500" rtl="0" latinLnBrk="0">
        <a:lnSpc>
          <a:spcPct val="100000"/>
        </a:lnSpc>
        <a:spcBef>
          <a:spcPts val="0"/>
        </a:spcBef>
        <a:spcAft>
          <a:spcPts val="0"/>
        </a:spcAft>
        <a:buClrTx/>
        <a:buSzTx/>
        <a:buFontTx/>
        <a:buNone/>
        <a:tabLst/>
        <a:defRPr sz="3600" b="1" i="0" u="none" strike="noStrike" cap="none" spc="0" baseline="0">
          <a:solidFill>
            <a:srgbClr val="000000"/>
          </a:solidFill>
          <a:uFillTx/>
          <a:latin typeface="+mj-lt"/>
          <a:ea typeface="+mj-ea"/>
          <a:cs typeface="+mj-cs"/>
          <a:sym typeface="Helvetica Neue"/>
        </a:defRPr>
      </a:lvl1pPr>
      <a:lvl2pPr marL="10668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2pPr>
      <a:lvl3pPr marL="16764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3pPr>
      <a:lvl4pPr marL="22860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4pPr>
      <a:lvl5pPr marL="28956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5pPr>
      <a:lvl6pPr marL="35052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6pPr>
      <a:lvl7pPr marL="41148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7pPr>
      <a:lvl8pPr marL="47244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8pPr>
      <a:lvl9pPr marL="5334000" marR="0" indent="-457200" algn="l" defTabSz="825500" rtl="0" latinLnBrk="0">
        <a:lnSpc>
          <a:spcPct val="100000"/>
        </a:lnSpc>
        <a:spcBef>
          <a:spcPts val="0"/>
        </a:spcBef>
        <a:spcAft>
          <a:spcPts val="0"/>
        </a:spcAft>
        <a:buClrTx/>
        <a:buSzPct val="123000"/>
        <a:buFontTx/>
        <a:buChar char="•"/>
        <a:tabLst/>
        <a:defRPr sz="3600" b="1" i="0" u="none" strike="noStrike" cap="none" spc="0" baseline="0">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tif"/><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tif"/><Relationship Id="rId5" Type="http://schemas.openxmlformats.org/officeDocument/2006/relationships/image" Target="../media/image6.tif"/><Relationship Id="rId4" Type="http://schemas.openxmlformats.org/officeDocument/2006/relationships/image" Target="../media/image5.t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sz="quarter" idx="1"/>
          </p:nvPr>
        </p:nvSpPr>
        <p:spPr>
          <a:xfrm>
            <a:off x="1201341" y="11177782"/>
            <a:ext cx="21971002" cy="1959510"/>
          </a:xfrm>
          <a:prstGeom prst="rect">
            <a:avLst/>
          </a:prstGeom>
        </p:spPr>
        <p:txBody>
          <a:bodyPr/>
          <a:lstStyle/>
          <a:p>
            <a:pPr>
              <a:defRPr>
                <a:solidFill>
                  <a:srgbClr val="005493"/>
                </a:solidFill>
              </a:defRPr>
            </a:pPr>
            <a:r>
              <a:t>Jonathan Bell, Adeel Bhutta, Mitch Wand</a:t>
            </a:r>
          </a:p>
          <a:p>
            <a:pPr>
              <a:defRPr>
                <a:solidFill>
                  <a:srgbClr val="005493"/>
                </a:solidFill>
              </a:defRPr>
            </a:pPr>
            <a:r>
              <a:t>Khoury College of Computer Sciences</a:t>
            </a:r>
            <a:br/>
            <a:r>
              <a:t>© 2022 released under </a:t>
            </a:r>
            <a:r>
              <a:rPr u="sng">
                <a:solidFill>
                  <a:srgbClr val="0000FF"/>
                </a:solidFill>
                <a:uFill>
                  <a:solidFill>
                    <a:srgbClr val="0000FF"/>
                  </a:solidFill>
                </a:uFill>
                <a:hlinkClick r:id="rId2"/>
              </a:rPr>
              <a:t>CC BY-SA</a:t>
            </a:r>
          </a:p>
        </p:txBody>
      </p:sp>
      <p:sp>
        <p:nvSpPr>
          <p:cNvPr id="124" name="CS 4530 &amp; CS 5500…"/>
          <p:cNvSpPr txBox="1">
            <a:spLocks noGrp="1"/>
          </p:cNvSpPr>
          <p:nvPr>
            <p:ph type="title"/>
          </p:nvPr>
        </p:nvSpPr>
        <p:spPr>
          <a:xfrm>
            <a:off x="1206495" y="2574991"/>
            <a:ext cx="21971006" cy="4648202"/>
          </a:xfrm>
          <a:prstGeom prst="rect">
            <a:avLst/>
          </a:prstGeom>
        </p:spPr>
        <p:txBody>
          <a:bodyPr/>
          <a:lstStyle>
            <a:lvl1pPr>
              <a:defRPr spc="-300">
                <a:solidFill>
                  <a:srgbClr val="005493"/>
                </a:solidFill>
              </a:defRPr>
            </a:lvl1pPr>
          </a:lstStyle>
          <a:p>
            <a:r>
              <a:t>CS 4530 Software Engineering</a:t>
            </a:r>
          </a:p>
        </p:txBody>
      </p:sp>
      <p:sp>
        <p:nvSpPr>
          <p:cNvPr id="125" name="Lecture 10.2: Continuous Integration"/>
          <p:cNvSpPr txBox="1"/>
          <p:nvPr/>
        </p:nvSpPr>
        <p:spPr>
          <a:xfrm>
            <a:off x="1201342" y="7223190"/>
            <a:ext cx="21971002" cy="19050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lvl1pPr algn="l" defTabSz="825500">
              <a:defRPr sz="5500" b="1">
                <a:solidFill>
                  <a:srgbClr val="000000"/>
                </a:solidFill>
              </a:defRPr>
            </a:lvl1pPr>
          </a:lstStyle>
          <a:p>
            <a:r>
              <a:t>Lecture 13: Principles and Patterns of Cloud Infrastructure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Virtual Machines are a Core Abstraction"/>
          <p:cNvSpPr txBox="1">
            <a:spLocks noGrp="1"/>
          </p:cNvSpPr>
          <p:nvPr>
            <p:ph type="title"/>
          </p:nvPr>
        </p:nvSpPr>
        <p:spPr>
          <a:prstGeom prst="rect">
            <a:avLst/>
          </a:prstGeom>
        </p:spPr>
        <p:txBody>
          <a:bodyPr/>
          <a:lstStyle/>
          <a:p>
            <a:r>
              <a:t>Virtual Machines are a Core Abstraction</a:t>
            </a:r>
          </a:p>
        </p:txBody>
      </p:sp>
      <p:sp>
        <p:nvSpPr>
          <p:cNvPr id="289" name="Slide Subtitle"/>
          <p:cNvSpPr txBox="1">
            <a:spLocks noGrp="1"/>
          </p:cNvSpPr>
          <p:nvPr>
            <p:ph type="body" sz="quarter" idx="1"/>
          </p:nvPr>
        </p:nvSpPr>
        <p:spPr>
          <a:prstGeom prst="rect">
            <a:avLst/>
          </a:prstGeom>
        </p:spPr>
        <p:txBody>
          <a:bodyPr/>
          <a:lstStyle/>
          <a:p>
            <a:endParaRPr/>
          </a:p>
        </p:txBody>
      </p:sp>
      <p:sp>
        <p:nvSpPr>
          <p:cNvPr id="290"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spcBef>
                <a:spcPts val="2900"/>
              </a:spcBef>
              <a:buSzPct val="100000"/>
            </a:pPr>
            <a:r>
              <a:t>Multi-Tenancy: Multiple customers sharing same physical machine, oblivious to each other</a:t>
            </a:r>
          </a:p>
          <a:p>
            <a:pPr marL="481263" indent="-481263">
              <a:spcBef>
                <a:spcPts val="2900"/>
              </a:spcBef>
              <a:buSzPct val="100000"/>
            </a:pPr>
            <a:r>
              <a:t>Decouples the entire application from physical machine: virtualization service can provide “live migration”</a:t>
            </a:r>
          </a:p>
          <a:p>
            <a:pPr marL="481263" indent="-481263">
              <a:spcBef>
                <a:spcPts val="2900"/>
              </a:spcBef>
              <a:buSzPct val="100000"/>
            </a:pPr>
            <a:r>
              <a:t>Faster to provision and release than physical machines (max ~10 minutes vs ~hours/days)</a:t>
            </a:r>
          </a:p>
        </p:txBody>
      </p:sp>
      <p:grpSp>
        <p:nvGrpSpPr>
          <p:cNvPr id="300" name="Group"/>
          <p:cNvGrpSpPr/>
          <p:nvPr/>
        </p:nvGrpSpPr>
        <p:grpSpPr>
          <a:xfrm>
            <a:off x="15873776" y="4392958"/>
            <a:ext cx="3362791" cy="7983604"/>
            <a:chOff x="0" y="0"/>
            <a:chExt cx="3362790" cy="7983603"/>
          </a:xfrm>
        </p:grpSpPr>
        <p:sp>
          <p:nvSpPr>
            <p:cNvPr id="291"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92"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93"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94"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95"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96"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97"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98"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299"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a:t>
              </a:r>
            </a:p>
          </p:txBody>
        </p:sp>
      </p:grpSp>
      <p:sp>
        <p:nvSpPr>
          <p:cNvPr id="301" name="Self-managed"/>
          <p:cNvSpPr txBox="1"/>
          <p:nvPr/>
        </p:nvSpPr>
        <p:spPr>
          <a:xfrm>
            <a:off x="15386276" y="13127075"/>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302" name="Vendor-managed"/>
          <p:cNvSpPr txBox="1"/>
          <p:nvPr/>
        </p:nvSpPr>
        <p:spPr>
          <a:xfrm>
            <a:off x="18859177" y="13127075"/>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305" name="Group"/>
          <p:cNvGrpSpPr/>
          <p:nvPr/>
        </p:nvGrpSpPr>
        <p:grpSpPr>
          <a:xfrm>
            <a:off x="19627336" y="10606597"/>
            <a:ext cx="4432303" cy="2541481"/>
            <a:chOff x="0" y="0"/>
            <a:chExt cx="4432301" cy="2541480"/>
          </a:xfrm>
        </p:grpSpPr>
        <p:pic>
          <p:nvPicPr>
            <p:cNvPr id="303" name="Image" descr="Image"/>
            <p:cNvPicPr>
              <a:picLocks noChangeAspect="1"/>
            </p:cNvPicPr>
            <p:nvPr/>
          </p:nvPicPr>
          <p:blipFill>
            <a:blip r:embed="rId3"/>
            <a:stretch>
              <a:fillRect/>
            </a:stretch>
          </p:blipFill>
          <p:spPr>
            <a:xfrm>
              <a:off x="0" y="0"/>
              <a:ext cx="4432302" cy="889001"/>
            </a:xfrm>
            <a:prstGeom prst="rect">
              <a:avLst/>
            </a:prstGeom>
            <a:ln w="12700" cap="flat">
              <a:noFill/>
              <a:miter lim="400000"/>
            </a:ln>
            <a:effectLst/>
          </p:spPr>
        </p:pic>
        <p:sp>
          <p:nvSpPr>
            <p:cNvPr id="304" name="Class Server, in CS Department Data Center"/>
            <p:cNvSpPr/>
            <p:nvPr/>
          </p:nvSpPr>
          <p:spPr>
            <a:xfrm>
              <a:off x="2216150" y="1271480"/>
              <a:ext cx="1270000"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a:solidFill>
                    <a:srgbClr val="000000"/>
                  </a:solidFill>
                </a:defRPr>
              </a:lvl1pPr>
            </a:lstStyle>
            <a:p>
              <a:r>
                <a:t>A single server in the cloud</a:t>
              </a:r>
            </a:p>
          </p:txBody>
        </p:sp>
      </p:grpSp>
      <p:sp>
        <p:nvSpPr>
          <p:cNvPr id="306" name="Rectangle"/>
          <p:cNvSpPr/>
          <p:nvPr/>
        </p:nvSpPr>
        <p:spPr>
          <a:xfrm>
            <a:off x="19700419"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07" name="VM1"/>
          <p:cNvSpPr txBox="1"/>
          <p:nvPr/>
        </p:nvSpPr>
        <p:spPr>
          <a:xfrm>
            <a:off x="19732169" y="10030070"/>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VM1</a:t>
            </a:r>
          </a:p>
        </p:txBody>
      </p:sp>
      <p:sp>
        <p:nvSpPr>
          <p:cNvPr id="308" name="Rectangle"/>
          <p:cNvSpPr/>
          <p:nvPr/>
        </p:nvSpPr>
        <p:spPr>
          <a:xfrm>
            <a:off x="21820661"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09" name="VM2"/>
          <p:cNvSpPr txBox="1"/>
          <p:nvPr/>
        </p:nvSpPr>
        <p:spPr>
          <a:xfrm>
            <a:off x="21852411" y="10030070"/>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VM2</a:t>
            </a:r>
          </a:p>
        </p:txBody>
      </p:sp>
      <p:sp>
        <p:nvSpPr>
          <p:cNvPr id="310" name="Rectangle"/>
          <p:cNvSpPr/>
          <p:nvPr/>
        </p:nvSpPr>
        <p:spPr>
          <a:xfrm>
            <a:off x="19700419" y="9100648"/>
            <a:ext cx="4304301"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1" name="VM3"/>
          <p:cNvSpPr txBox="1"/>
          <p:nvPr/>
        </p:nvSpPr>
        <p:spPr>
          <a:xfrm>
            <a:off x="20796640" y="9264989"/>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VM3</a:t>
            </a:r>
          </a:p>
        </p:txBody>
      </p:sp>
      <p:sp>
        <p:nvSpPr>
          <p:cNvPr id="312" name="Rectangle"/>
          <p:cNvSpPr/>
          <p:nvPr/>
        </p:nvSpPr>
        <p:spPr>
          <a:xfrm>
            <a:off x="20755209" y="8348975"/>
            <a:ext cx="106393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3" name="VM5"/>
          <p:cNvSpPr txBox="1"/>
          <p:nvPr/>
        </p:nvSpPr>
        <p:spPr>
          <a:xfrm>
            <a:off x="20233879"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VM5</a:t>
            </a:r>
          </a:p>
        </p:txBody>
      </p:sp>
      <p:sp>
        <p:nvSpPr>
          <p:cNvPr id="314" name="Rectangle"/>
          <p:cNvSpPr/>
          <p:nvPr/>
        </p:nvSpPr>
        <p:spPr>
          <a:xfrm>
            <a:off x="21815930" y="8348975"/>
            <a:ext cx="2175359"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5" name="VM6"/>
          <p:cNvSpPr txBox="1"/>
          <p:nvPr/>
        </p:nvSpPr>
        <p:spPr>
          <a:xfrm>
            <a:off x="21847680"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VM6</a:t>
            </a:r>
          </a:p>
        </p:txBody>
      </p:sp>
      <p:sp>
        <p:nvSpPr>
          <p:cNvPr id="316" name="Rectangle"/>
          <p:cNvSpPr/>
          <p:nvPr/>
        </p:nvSpPr>
        <p:spPr>
          <a:xfrm>
            <a:off x="19714646" y="8348975"/>
            <a:ext cx="105074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317" name="VM4"/>
          <p:cNvSpPr txBox="1"/>
          <p:nvPr/>
        </p:nvSpPr>
        <p:spPr>
          <a:xfrm>
            <a:off x="19120640"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VM4</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Virtual Machines to Containers"/>
          <p:cNvSpPr txBox="1">
            <a:spLocks noGrp="1"/>
          </p:cNvSpPr>
          <p:nvPr>
            <p:ph type="title"/>
          </p:nvPr>
        </p:nvSpPr>
        <p:spPr>
          <a:prstGeom prst="rect">
            <a:avLst/>
          </a:prstGeom>
        </p:spPr>
        <p:txBody>
          <a:bodyPr/>
          <a:lstStyle/>
          <a:p>
            <a:r>
              <a:t>Virtual Machines to Containers</a:t>
            </a:r>
          </a:p>
        </p:txBody>
      </p:sp>
      <p:sp>
        <p:nvSpPr>
          <p:cNvPr id="322" name="Slide Subtitle"/>
          <p:cNvSpPr txBox="1">
            <a:spLocks noGrp="1"/>
          </p:cNvSpPr>
          <p:nvPr>
            <p:ph type="body" sz="quarter" idx="1"/>
          </p:nvPr>
        </p:nvSpPr>
        <p:spPr>
          <a:prstGeom prst="rect">
            <a:avLst/>
          </a:prstGeom>
        </p:spPr>
        <p:txBody>
          <a:bodyPr/>
          <a:lstStyle/>
          <a:p>
            <a:endParaRPr/>
          </a:p>
        </p:txBody>
      </p:sp>
      <p:sp>
        <p:nvSpPr>
          <p:cNvPr id="323"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spcBef>
                <a:spcPts val="2900"/>
              </a:spcBef>
              <a:buSzPct val="100000"/>
            </a:pPr>
            <a:r>
              <a:t>Each VM contains a full operating system</a:t>
            </a:r>
          </a:p>
          <a:p>
            <a:pPr marL="481263" indent="-481263">
              <a:spcBef>
                <a:spcPts val="2900"/>
              </a:spcBef>
              <a:buSzPct val="100000"/>
            </a:pPr>
            <a:r>
              <a:t>What if each application could run in the same (overall) operating system? Why have multiple copies?</a:t>
            </a:r>
          </a:p>
          <a:p>
            <a:pPr marL="481263" indent="-481263">
              <a:spcBef>
                <a:spcPts val="2900"/>
              </a:spcBef>
              <a:buSzPct val="100000"/>
            </a:pPr>
            <a:r>
              <a:t>Advantages to smaller apps:</a:t>
            </a:r>
          </a:p>
          <a:p>
            <a:pPr marL="862263" lvl="1" indent="-481263" defTabSz="2438337">
              <a:lnSpc>
                <a:spcPct val="90000"/>
              </a:lnSpc>
              <a:spcBef>
                <a:spcPts val="2900"/>
              </a:spcBef>
              <a:buSzPct val="100000"/>
              <a:defRPr sz="4800" b="0"/>
            </a:pPr>
            <a:r>
              <a:t>Faster to copy (and hence provision)</a:t>
            </a:r>
          </a:p>
          <a:p>
            <a:pPr marL="862263" lvl="1" indent="-481263" defTabSz="2438337">
              <a:lnSpc>
                <a:spcPct val="90000"/>
              </a:lnSpc>
              <a:spcBef>
                <a:spcPts val="2900"/>
              </a:spcBef>
              <a:buSzPct val="100000"/>
              <a:defRPr sz="4800" b="0"/>
            </a:pPr>
            <a:r>
              <a:t>Consume less storage at rest</a:t>
            </a:r>
          </a:p>
        </p:txBody>
      </p:sp>
      <p:grpSp>
        <p:nvGrpSpPr>
          <p:cNvPr id="333" name="Group"/>
          <p:cNvGrpSpPr/>
          <p:nvPr/>
        </p:nvGrpSpPr>
        <p:grpSpPr>
          <a:xfrm>
            <a:off x="16870398" y="4291358"/>
            <a:ext cx="3362791" cy="7983604"/>
            <a:chOff x="0" y="0"/>
            <a:chExt cx="3362790" cy="7983603"/>
          </a:xfrm>
        </p:grpSpPr>
        <p:sp>
          <p:nvSpPr>
            <p:cNvPr id="324"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25"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26"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27"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28"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29"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30"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31"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32" name="VMs as a service"/>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VMs as a service</a:t>
              </a:r>
            </a:p>
          </p:txBody>
        </p:sp>
      </p:grpSp>
      <p:grpSp>
        <p:nvGrpSpPr>
          <p:cNvPr id="343" name="Group"/>
          <p:cNvGrpSpPr/>
          <p:nvPr/>
        </p:nvGrpSpPr>
        <p:grpSpPr>
          <a:xfrm>
            <a:off x="20678609" y="4291358"/>
            <a:ext cx="3362791" cy="7983604"/>
            <a:chOff x="0" y="0"/>
            <a:chExt cx="3362790" cy="7983603"/>
          </a:xfrm>
        </p:grpSpPr>
        <p:sp>
          <p:nvSpPr>
            <p:cNvPr id="334"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35"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36"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37"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38"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39"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40"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41"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42" name="Containers as a service"/>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Containers as a service</a:t>
              </a:r>
            </a:p>
          </p:txBody>
        </p:sp>
      </p:grpSp>
      <p:sp>
        <p:nvSpPr>
          <p:cNvPr id="344"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345"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350" name="Slide Subtitle"/>
          <p:cNvSpPr txBox="1">
            <a:spLocks noGrp="1"/>
          </p:cNvSpPr>
          <p:nvPr>
            <p:ph type="body" sz="quarter" idx="1"/>
          </p:nvPr>
        </p:nvSpPr>
        <p:spPr>
          <a:prstGeom prst="rect">
            <a:avLst/>
          </a:prstGeom>
        </p:spPr>
        <p:txBody>
          <a:bodyPr/>
          <a:lstStyle/>
          <a:p>
            <a:endParaRPr/>
          </a:p>
        </p:txBody>
      </p:sp>
      <p:sp>
        <p:nvSpPr>
          <p:cNvPr id="351"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spcBef>
                <a:spcPts val="2900"/>
              </a:spcBef>
              <a:buSzPct val="100000"/>
            </a:pPr>
            <a:r>
              <a:t>Each application is encapsulated in a “lightweight container,” includes:</a:t>
            </a:r>
          </a:p>
          <a:p>
            <a:pPr marL="862263" lvl="1" indent="-481263" defTabSz="2438337">
              <a:lnSpc>
                <a:spcPct val="90000"/>
              </a:lnSpc>
              <a:spcBef>
                <a:spcPts val="2900"/>
              </a:spcBef>
              <a:buSzPct val="100000"/>
              <a:defRPr sz="4800" b="0"/>
            </a:pPr>
            <a:r>
              <a:t>System libraries (e.g. glibc)</a:t>
            </a:r>
          </a:p>
          <a:p>
            <a:pPr marL="862263" lvl="1" indent="-481263" defTabSz="2438337">
              <a:lnSpc>
                <a:spcPct val="90000"/>
              </a:lnSpc>
              <a:spcBef>
                <a:spcPts val="2900"/>
              </a:spcBef>
              <a:buSzPct val="100000"/>
              <a:defRPr sz="4800" b="0"/>
            </a:pPr>
            <a:r>
              <a:t>External dependencies (e.g. nodejs)</a:t>
            </a:r>
          </a:p>
          <a:p>
            <a:pPr marL="481263" indent="-481263">
              <a:spcBef>
                <a:spcPts val="2900"/>
              </a:spcBef>
              <a:buSzPct val="100000"/>
            </a:pPr>
            <a:r>
              <a:t>“Lightweight” in that container images are smaller than VM images - multi tenant containers run in the OS</a:t>
            </a:r>
          </a:p>
          <a:p>
            <a:pPr marL="481263" indent="-481263">
              <a:spcBef>
                <a:spcPts val="2900"/>
              </a:spcBef>
              <a:buSzPct val="100000"/>
            </a:pPr>
            <a:r>
              <a:t>Cloud providers offer “containers as a service” (Amazon ECS Fargate, Azure Kubernetes, Google Kubernetes)</a:t>
            </a:r>
          </a:p>
        </p:txBody>
      </p:sp>
      <p:grpSp>
        <p:nvGrpSpPr>
          <p:cNvPr id="361" name="Group"/>
          <p:cNvGrpSpPr/>
          <p:nvPr/>
        </p:nvGrpSpPr>
        <p:grpSpPr>
          <a:xfrm>
            <a:off x="20609768" y="4045550"/>
            <a:ext cx="3362791" cy="7983604"/>
            <a:chOff x="0" y="0"/>
            <a:chExt cx="3362790" cy="7983603"/>
          </a:xfrm>
        </p:grpSpPr>
        <p:sp>
          <p:nvSpPr>
            <p:cNvPr id="352"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53"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54"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55"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56"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57"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58"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59"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60" name="IaaS: Container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 Containers</a:t>
              </a:r>
            </a:p>
          </p:txBody>
        </p:sp>
      </p:grpSp>
      <p:grpSp>
        <p:nvGrpSpPr>
          <p:cNvPr id="371" name="Group"/>
          <p:cNvGrpSpPr/>
          <p:nvPr/>
        </p:nvGrpSpPr>
        <p:grpSpPr>
          <a:xfrm>
            <a:off x="16838539" y="4045550"/>
            <a:ext cx="3362791" cy="7983604"/>
            <a:chOff x="0" y="0"/>
            <a:chExt cx="3362790" cy="7983603"/>
          </a:xfrm>
        </p:grpSpPr>
        <p:sp>
          <p:nvSpPr>
            <p:cNvPr id="362"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63"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64"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65"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66"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67"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68"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69"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70" name="IaaS: VM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 VMs</a:t>
              </a:r>
            </a:p>
          </p:txBody>
        </p:sp>
      </p:grpSp>
      <p:sp>
        <p:nvSpPr>
          <p:cNvPr id="372"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373"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Many Apps Rely on Common Middleware"/>
          <p:cNvSpPr txBox="1">
            <a:spLocks noGrp="1"/>
          </p:cNvSpPr>
          <p:nvPr>
            <p:ph type="title"/>
          </p:nvPr>
        </p:nvSpPr>
        <p:spPr>
          <a:prstGeom prst="rect">
            <a:avLst/>
          </a:prstGeom>
        </p:spPr>
        <p:txBody>
          <a:bodyPr/>
          <a:lstStyle/>
          <a:p>
            <a:r>
              <a:t>Many Apps Rely on Common Middleware</a:t>
            </a:r>
          </a:p>
        </p:txBody>
      </p:sp>
      <p:sp>
        <p:nvSpPr>
          <p:cNvPr id="376" name="Slide Subtitle"/>
          <p:cNvSpPr txBox="1">
            <a:spLocks noGrp="1"/>
          </p:cNvSpPr>
          <p:nvPr>
            <p:ph type="body" sz="quarter" idx="1"/>
          </p:nvPr>
        </p:nvSpPr>
        <p:spPr>
          <a:prstGeom prst="rect">
            <a:avLst/>
          </a:prstGeom>
        </p:spPr>
        <p:txBody>
          <a:bodyPr/>
          <a:lstStyle/>
          <a:p>
            <a:endParaRPr/>
          </a:p>
        </p:txBody>
      </p:sp>
      <p:sp>
        <p:nvSpPr>
          <p:cNvPr id="377" name="Body Level One…"/>
          <p:cNvSpPr txBox="1">
            <a:spLocks noGrp="1"/>
          </p:cNvSpPr>
          <p:nvPr>
            <p:ph type="body" idx="21"/>
          </p:nvPr>
        </p:nvSpPr>
        <p:spPr>
          <a:xfrm>
            <a:off x="1206500" y="4248503"/>
            <a:ext cx="13376029"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42762" indent="-442762" defTabSz="2243271">
              <a:spcBef>
                <a:spcPts val="4100"/>
              </a:spcBef>
              <a:buSzPct val="100000"/>
              <a:defRPr sz="4416"/>
            </a:pPr>
            <a:r>
              <a:t>Middleware is the stuff between our app and a user’s requests:</a:t>
            </a:r>
          </a:p>
          <a:p>
            <a:pPr marL="793282" lvl="1" indent="-442762" defTabSz="2243271">
              <a:lnSpc>
                <a:spcPct val="90000"/>
              </a:lnSpc>
              <a:spcBef>
                <a:spcPts val="4100"/>
              </a:spcBef>
              <a:buSzPct val="100000"/>
              <a:defRPr sz="4416" b="0"/>
            </a:pPr>
            <a:r>
              <a:t>Load balancer: route client requests to one of our app containers</a:t>
            </a:r>
          </a:p>
          <a:p>
            <a:pPr marL="793282" lvl="1" indent="-442762" defTabSz="2243271">
              <a:lnSpc>
                <a:spcPct val="90000"/>
              </a:lnSpc>
              <a:spcBef>
                <a:spcPts val="4100"/>
              </a:spcBef>
              <a:buSzPct val="100000"/>
              <a:defRPr sz="4416" b="0"/>
            </a:pPr>
            <a:r>
              <a:t>Application server: run our handler functions in response to requests from load balancer</a:t>
            </a:r>
          </a:p>
          <a:p>
            <a:pPr marL="793282" lvl="1" indent="-442762" defTabSz="2243271">
              <a:lnSpc>
                <a:spcPct val="90000"/>
              </a:lnSpc>
              <a:spcBef>
                <a:spcPts val="4100"/>
              </a:spcBef>
              <a:buSzPct val="100000"/>
              <a:defRPr sz="4416" b="0"/>
            </a:pPr>
            <a:r>
              <a:t>Monitoring/telemetry: log requests, response times and errors</a:t>
            </a:r>
          </a:p>
          <a:p>
            <a:pPr marL="442762" indent="-442762" defTabSz="2243271">
              <a:spcBef>
                <a:spcPts val="4100"/>
              </a:spcBef>
              <a:buSzPct val="100000"/>
              <a:defRPr sz="4416"/>
            </a:pPr>
            <a:r>
              <a:t>Cloud vendors provide managed middleware platforms too: “Platform as a Service”</a:t>
            </a:r>
          </a:p>
        </p:txBody>
      </p:sp>
      <p:grpSp>
        <p:nvGrpSpPr>
          <p:cNvPr id="387" name="Group"/>
          <p:cNvGrpSpPr/>
          <p:nvPr/>
        </p:nvGrpSpPr>
        <p:grpSpPr>
          <a:xfrm>
            <a:off x="16920643" y="3990182"/>
            <a:ext cx="3362791" cy="7983605"/>
            <a:chOff x="0" y="0"/>
            <a:chExt cx="3362790" cy="7983603"/>
          </a:xfrm>
        </p:grpSpPr>
        <p:sp>
          <p:nvSpPr>
            <p:cNvPr id="378"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79"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80"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81"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82"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83"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84"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85"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86" name="IaaS: Container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 Containers</a:t>
              </a:r>
            </a:p>
          </p:txBody>
        </p:sp>
      </p:grpSp>
      <p:sp>
        <p:nvSpPr>
          <p:cNvPr id="388"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389"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399" name="Group"/>
          <p:cNvGrpSpPr/>
          <p:nvPr/>
        </p:nvGrpSpPr>
        <p:grpSpPr>
          <a:xfrm>
            <a:off x="20530625" y="3990182"/>
            <a:ext cx="3362791" cy="7983605"/>
            <a:chOff x="0" y="0"/>
            <a:chExt cx="3362790" cy="7983603"/>
          </a:xfrm>
        </p:grpSpPr>
        <p:sp>
          <p:nvSpPr>
            <p:cNvPr id="390"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391"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392"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393"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394"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395"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396"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397"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398" name="P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PaaS</a:t>
              </a:r>
            </a:p>
          </p:txBody>
        </p:sp>
      </p:gr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PaaS is the Simplest Choice for App Deployment"/>
          <p:cNvSpPr txBox="1">
            <a:spLocks noGrp="1"/>
          </p:cNvSpPr>
          <p:nvPr>
            <p:ph type="title"/>
          </p:nvPr>
        </p:nvSpPr>
        <p:spPr>
          <a:prstGeom prst="rect">
            <a:avLst/>
          </a:prstGeom>
        </p:spPr>
        <p:txBody>
          <a:bodyPr/>
          <a:lstStyle>
            <a:lvl1pPr defTabSz="2194504">
              <a:defRPr sz="7650" spc="-153"/>
            </a:lvl1pPr>
          </a:lstStyle>
          <a:p>
            <a:r>
              <a:t>PaaS is the Simplest Choice for App Deployment</a:t>
            </a:r>
          </a:p>
        </p:txBody>
      </p:sp>
      <p:sp>
        <p:nvSpPr>
          <p:cNvPr id="402" name="Slide Subtitle"/>
          <p:cNvSpPr txBox="1">
            <a:spLocks noGrp="1"/>
          </p:cNvSpPr>
          <p:nvPr>
            <p:ph type="body" sz="quarter" idx="1"/>
          </p:nvPr>
        </p:nvSpPr>
        <p:spPr>
          <a:prstGeom prst="rect">
            <a:avLst/>
          </a:prstGeom>
        </p:spPr>
        <p:txBody>
          <a:bodyPr/>
          <a:lstStyle/>
          <a:p>
            <a:endParaRPr/>
          </a:p>
        </p:txBody>
      </p:sp>
      <p:sp>
        <p:nvSpPr>
          <p:cNvPr id="403" name="Body Level One…"/>
          <p:cNvSpPr txBox="1">
            <a:spLocks noGrp="1"/>
          </p:cNvSpPr>
          <p:nvPr>
            <p:ph type="body" idx="21"/>
          </p:nvPr>
        </p:nvSpPr>
        <p:spPr>
          <a:xfrm>
            <a:off x="1206500" y="4248503"/>
            <a:ext cx="18474541"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13886" indent="-413886" defTabSz="2096970">
              <a:spcBef>
                <a:spcPts val="3800"/>
              </a:spcBef>
              <a:buSzPct val="100000"/>
              <a:defRPr sz="4128"/>
            </a:pPr>
            <a:r>
              <a:t>Platform-as-a-Service (PaaS) products provide common components that most apps need, fully managed by the vendor: load balancer, monitoring, application server</a:t>
            </a:r>
          </a:p>
          <a:p>
            <a:pPr marL="741546" lvl="1" indent="-413886" defTabSz="2096970">
              <a:lnSpc>
                <a:spcPct val="90000"/>
              </a:lnSpc>
              <a:spcBef>
                <a:spcPts val="3800"/>
              </a:spcBef>
              <a:buSzPct val="100000"/>
              <a:defRPr sz="4128" b="0"/>
            </a:pPr>
            <a:r>
              <a:t>Examples: Heroku, AWS Elastic Beanstalk, Google App Engine</a:t>
            </a:r>
          </a:p>
          <a:p>
            <a:pPr marL="413886" indent="-413886" defTabSz="2096970">
              <a:spcBef>
                <a:spcPts val="3800"/>
              </a:spcBef>
              <a:buSzPct val="100000"/>
              <a:defRPr sz="4128"/>
            </a:pPr>
            <a:r>
              <a:t>Some PaaS products are designed to deploy apps as </a:t>
            </a:r>
            <a:r>
              <a:rPr i="1"/>
              <a:t>single functions</a:t>
            </a:r>
            <a:r>
              <a:t> that are invoked when a web request is made, and don’t run otherwise (“function-as-a-service”)</a:t>
            </a:r>
          </a:p>
          <a:p>
            <a:pPr marL="741546" lvl="1" indent="-413886" defTabSz="2096970">
              <a:lnSpc>
                <a:spcPct val="90000"/>
              </a:lnSpc>
              <a:spcBef>
                <a:spcPts val="3800"/>
              </a:spcBef>
              <a:buSzPct val="100000"/>
              <a:defRPr sz="4128" b="0"/>
            </a:pPr>
            <a:r>
              <a:t>Examples: AWS Lambda, Google Cloud Functions, Azure Functions</a:t>
            </a:r>
          </a:p>
          <a:p>
            <a:pPr marL="413886" indent="-413886" defTabSz="2096970">
              <a:spcBef>
                <a:spcPts val="3800"/>
              </a:spcBef>
              <a:buSzPct val="100000"/>
              <a:defRPr sz="4128"/>
            </a:pPr>
            <a:r>
              <a:t>Some PaaS products also provide databases and authentication</a:t>
            </a:r>
          </a:p>
          <a:p>
            <a:pPr marL="741546" lvl="1" indent="-413886" defTabSz="2096970">
              <a:lnSpc>
                <a:spcPct val="90000"/>
              </a:lnSpc>
              <a:spcBef>
                <a:spcPts val="3800"/>
              </a:spcBef>
              <a:buSzPct val="100000"/>
              <a:defRPr sz="4128" b="0"/>
            </a:pPr>
            <a:r>
              <a:t>Examples: Google Firebase, Back4App</a:t>
            </a:r>
          </a:p>
        </p:txBody>
      </p:sp>
      <p:grpSp>
        <p:nvGrpSpPr>
          <p:cNvPr id="413" name="Group"/>
          <p:cNvGrpSpPr/>
          <p:nvPr/>
        </p:nvGrpSpPr>
        <p:grpSpPr>
          <a:xfrm>
            <a:off x="20530625" y="4410978"/>
            <a:ext cx="3362791" cy="7983604"/>
            <a:chOff x="0" y="0"/>
            <a:chExt cx="3362790" cy="7983603"/>
          </a:xfrm>
        </p:grpSpPr>
        <p:sp>
          <p:nvSpPr>
            <p:cNvPr id="404"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05"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06"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07"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08"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09"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10"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11"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12" name="P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PaaS</a:t>
              </a:r>
            </a:p>
          </p:txBody>
        </p:sp>
      </p:gr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Heroku is a Platform as a Service"/>
          <p:cNvSpPr txBox="1">
            <a:spLocks noGrp="1"/>
          </p:cNvSpPr>
          <p:nvPr>
            <p:ph type="title"/>
          </p:nvPr>
        </p:nvSpPr>
        <p:spPr>
          <a:prstGeom prst="rect">
            <a:avLst/>
          </a:prstGeom>
        </p:spPr>
        <p:txBody>
          <a:bodyPr/>
          <a:lstStyle/>
          <a:p>
            <a:r>
              <a:t>Heroku is a Platform as a Service</a:t>
            </a:r>
          </a:p>
        </p:txBody>
      </p:sp>
      <p:sp>
        <p:nvSpPr>
          <p:cNvPr id="416" name="Slide Subtitle"/>
          <p:cNvSpPr txBox="1">
            <a:spLocks noGrp="1"/>
          </p:cNvSpPr>
          <p:nvPr>
            <p:ph type="body" sz="quarter" idx="1"/>
          </p:nvPr>
        </p:nvSpPr>
        <p:spPr>
          <a:prstGeom prst="rect">
            <a:avLst/>
          </a:prstGeom>
        </p:spPr>
        <p:txBody>
          <a:bodyPr/>
          <a:lstStyle/>
          <a:p>
            <a:endParaRPr/>
          </a:p>
        </p:txBody>
      </p:sp>
      <p:sp>
        <p:nvSpPr>
          <p:cNvPr id="417" name="Body Level One…"/>
          <p:cNvSpPr txBox="1">
            <a:spLocks noGrp="1"/>
          </p:cNvSpPr>
          <p:nvPr>
            <p:ph type="body" idx="21"/>
          </p:nvPr>
        </p:nvSpPr>
        <p:spPr>
          <a:xfrm>
            <a:off x="1206500" y="4248503"/>
            <a:ext cx="15116424"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13886" indent="-413886" defTabSz="2096970">
              <a:spcBef>
                <a:spcPts val="3800"/>
              </a:spcBef>
              <a:buSzPct val="100000"/>
              <a:defRPr sz="4128"/>
            </a:pPr>
            <a:r>
              <a:t>Takes as input: a web app (e.g. NodeJS app)</a:t>
            </a:r>
          </a:p>
          <a:p>
            <a:pPr marL="741546" lvl="1" indent="-413886" defTabSz="2096970">
              <a:lnSpc>
                <a:spcPct val="90000"/>
              </a:lnSpc>
              <a:spcBef>
                <a:spcPts val="3800"/>
              </a:spcBef>
              <a:buSzPct val="100000"/>
              <a:defRPr sz="4128" b="0"/>
            </a:pPr>
            <a:r>
              <a:t>No need to provide a container, entry point to our code is enough, e.g. “npm start”</a:t>
            </a:r>
          </a:p>
          <a:p>
            <a:pPr marL="413886" indent="-413886" defTabSz="2096970">
              <a:spcBef>
                <a:spcPts val="3800"/>
              </a:spcBef>
              <a:buSzPct val="100000"/>
              <a:defRPr sz="4128"/>
            </a:pPr>
            <a:r>
              <a:t>Provides: hosted web app at our choice of URL, with ability to scale resources up/down on-demand</a:t>
            </a:r>
          </a:p>
          <a:p>
            <a:pPr marL="741546" lvl="1" indent="-413886" defTabSz="2096970">
              <a:lnSpc>
                <a:spcPct val="90000"/>
              </a:lnSpc>
              <a:spcBef>
                <a:spcPts val="3800"/>
              </a:spcBef>
              <a:buSzPct val="100000"/>
              <a:defRPr sz="4128" b="0"/>
            </a:pPr>
            <a:r>
              <a:t>Load balancer is fully managed by Heroku, makes scaling transparent</a:t>
            </a:r>
          </a:p>
          <a:p>
            <a:pPr marL="741546" lvl="1" indent="-413886" defTabSz="2096970">
              <a:lnSpc>
                <a:spcPct val="90000"/>
              </a:lnSpc>
              <a:spcBef>
                <a:spcPts val="3800"/>
              </a:spcBef>
              <a:buSzPct val="100000"/>
              <a:defRPr sz="4128" b="0"/>
            </a:pPr>
            <a:r>
              <a:t>Can auto-scale down to use no resources, then only launch a container once a request has been received</a:t>
            </a:r>
          </a:p>
          <a:p>
            <a:pPr marL="741546" lvl="1" indent="-413886" defTabSz="2096970">
              <a:lnSpc>
                <a:spcPct val="90000"/>
              </a:lnSpc>
              <a:spcBef>
                <a:spcPts val="3800"/>
              </a:spcBef>
              <a:buSzPct val="100000"/>
              <a:defRPr sz="4128" b="0"/>
            </a:pPr>
            <a:r>
              <a:t>Dashboard provides monitoring/reporting</a:t>
            </a:r>
          </a:p>
        </p:txBody>
      </p:sp>
      <p:sp>
        <p:nvSpPr>
          <p:cNvPr id="418" name="Container"/>
          <p:cNvSpPr/>
          <p:nvPr/>
        </p:nvSpPr>
        <p:spPr>
          <a:xfrm>
            <a:off x="20609297" y="10959202"/>
            <a:ext cx="3624020" cy="1808102"/>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defRPr sz="3000" b="1">
                <a:solidFill>
                  <a:srgbClr val="000000"/>
                </a:solidFill>
              </a:defRPr>
            </a:lvl1pPr>
          </a:lstStyle>
          <a:p>
            <a:r>
              <a:t>Container</a:t>
            </a:r>
          </a:p>
        </p:txBody>
      </p:sp>
      <p:sp>
        <p:nvSpPr>
          <p:cNvPr id="419" name="Our NodeJS App"/>
          <p:cNvSpPr/>
          <p:nvPr/>
        </p:nvSpPr>
        <p:spPr>
          <a:xfrm>
            <a:off x="20774445" y="11551292"/>
            <a:ext cx="3293724" cy="1076756"/>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Our NodeJS App</a:t>
            </a:r>
          </a:p>
        </p:txBody>
      </p:sp>
      <p:sp>
        <p:nvSpPr>
          <p:cNvPr id="420" name="Container"/>
          <p:cNvSpPr/>
          <p:nvPr/>
        </p:nvSpPr>
        <p:spPr>
          <a:xfrm>
            <a:off x="16639075" y="10959202"/>
            <a:ext cx="3624020" cy="1808102"/>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defRPr sz="3000" b="1">
                <a:solidFill>
                  <a:srgbClr val="000000"/>
                </a:solidFill>
              </a:defRPr>
            </a:lvl1pPr>
          </a:lstStyle>
          <a:p>
            <a:r>
              <a:t>Container</a:t>
            </a:r>
          </a:p>
        </p:txBody>
      </p:sp>
      <p:sp>
        <p:nvSpPr>
          <p:cNvPr id="421" name="Our NodeJS App"/>
          <p:cNvSpPr/>
          <p:nvPr/>
        </p:nvSpPr>
        <p:spPr>
          <a:xfrm>
            <a:off x="16804223" y="11551292"/>
            <a:ext cx="3293725" cy="1076756"/>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Our NodeJS App</a:t>
            </a:r>
          </a:p>
        </p:txBody>
      </p:sp>
      <p:sp>
        <p:nvSpPr>
          <p:cNvPr id="422" name="Line"/>
          <p:cNvSpPr/>
          <p:nvPr/>
        </p:nvSpPr>
        <p:spPr>
          <a:xfrm flipH="1">
            <a:off x="18452014" y="9818449"/>
            <a:ext cx="1587341" cy="1055518"/>
          </a:xfrm>
          <a:prstGeom prst="line">
            <a:avLst/>
          </a:prstGeom>
          <a:ln w="50800">
            <a:solidFill>
              <a:srgbClr val="000000"/>
            </a:solidFill>
            <a:tailEnd type="triangle"/>
          </a:ln>
        </p:spPr>
        <p:txBody>
          <a:bodyPr lIns="45718" tIns="45718" rIns="45718" bIns="45718"/>
          <a:lstStyle/>
          <a:p>
            <a:endParaRPr/>
          </a:p>
        </p:txBody>
      </p:sp>
      <p:sp>
        <p:nvSpPr>
          <p:cNvPr id="423" name="Line"/>
          <p:cNvSpPr/>
          <p:nvPr/>
        </p:nvSpPr>
        <p:spPr>
          <a:xfrm>
            <a:off x="20232795" y="9818449"/>
            <a:ext cx="1608215" cy="1055749"/>
          </a:xfrm>
          <a:prstGeom prst="line">
            <a:avLst/>
          </a:prstGeom>
          <a:ln w="50800">
            <a:solidFill>
              <a:srgbClr val="000000"/>
            </a:solidFill>
            <a:tailEnd type="triangle"/>
          </a:ln>
        </p:spPr>
        <p:txBody>
          <a:bodyPr lIns="45718" tIns="45718" rIns="45718" bIns="45718"/>
          <a:lstStyle/>
          <a:p>
            <a:endParaRPr/>
          </a:p>
        </p:txBody>
      </p:sp>
      <p:sp>
        <p:nvSpPr>
          <p:cNvPr id="424" name="Line"/>
          <p:cNvSpPr/>
          <p:nvPr/>
        </p:nvSpPr>
        <p:spPr>
          <a:xfrm>
            <a:off x="20224504" y="7211966"/>
            <a:ext cx="1" cy="1330669"/>
          </a:xfrm>
          <a:prstGeom prst="line">
            <a:avLst/>
          </a:prstGeom>
          <a:ln w="50800">
            <a:solidFill>
              <a:srgbClr val="000000"/>
            </a:solidFill>
            <a:tailEnd type="triangle"/>
          </a:ln>
        </p:spPr>
        <p:txBody>
          <a:bodyPr lIns="45718" tIns="45718" rIns="45718" bIns="45718"/>
          <a:lstStyle/>
          <a:p>
            <a:endParaRPr/>
          </a:p>
        </p:txBody>
      </p:sp>
      <p:sp>
        <p:nvSpPr>
          <p:cNvPr id="425" name="Load balancer + traffic monitor"/>
          <p:cNvSpPr/>
          <p:nvPr/>
        </p:nvSpPr>
        <p:spPr>
          <a:xfrm>
            <a:off x="18577642" y="8567397"/>
            <a:ext cx="3293725" cy="1270001"/>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Load balancer + traffic monitor</a:t>
            </a:r>
          </a:p>
        </p:txBody>
      </p:sp>
      <p:sp>
        <p:nvSpPr>
          <p:cNvPr id="426"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solidFill>
                  <a:srgbClr val="000000"/>
                </a:solidFill>
              </a:defRPr>
            </a:lvl1pPr>
          </a:lstStyle>
          <a:p>
            <a:r>
              <a:t>HTTP requests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Software as a Service is Fully Managed"/>
          <p:cNvSpPr txBox="1">
            <a:spLocks noGrp="1"/>
          </p:cNvSpPr>
          <p:nvPr>
            <p:ph type="title"/>
          </p:nvPr>
        </p:nvSpPr>
        <p:spPr>
          <a:prstGeom prst="rect">
            <a:avLst/>
          </a:prstGeom>
        </p:spPr>
        <p:txBody>
          <a:bodyPr/>
          <a:lstStyle/>
          <a:p>
            <a:r>
              <a:t>Software as a Service is Fully Managed</a:t>
            </a:r>
          </a:p>
        </p:txBody>
      </p:sp>
      <p:sp>
        <p:nvSpPr>
          <p:cNvPr id="431" name="Slide Subtitle"/>
          <p:cNvSpPr txBox="1">
            <a:spLocks noGrp="1"/>
          </p:cNvSpPr>
          <p:nvPr>
            <p:ph type="body" sz="quarter" idx="1"/>
          </p:nvPr>
        </p:nvSpPr>
        <p:spPr>
          <a:prstGeom prst="rect">
            <a:avLst/>
          </a:prstGeom>
        </p:spPr>
        <p:txBody>
          <a:bodyPr/>
          <a:lstStyle/>
          <a:p>
            <a:endParaRPr/>
          </a:p>
        </p:txBody>
      </p:sp>
      <p:sp>
        <p:nvSpPr>
          <p:cNvPr id="432" name="Body Level One…"/>
          <p:cNvSpPr txBox="1">
            <a:spLocks noGrp="1"/>
          </p:cNvSpPr>
          <p:nvPr>
            <p:ph type="body" idx="21"/>
          </p:nvPr>
        </p:nvSpPr>
        <p:spPr>
          <a:xfrm>
            <a:off x="1206500" y="4248503"/>
            <a:ext cx="12859561"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66825" indent="-466825" defTabSz="2365187">
              <a:spcBef>
                <a:spcPts val="4300"/>
              </a:spcBef>
              <a:buSzPct val="100000"/>
              <a:defRPr sz="4656"/>
            </a:pPr>
            <a:r>
              <a:t>Many applications require the </a:t>
            </a:r>
            <a:r>
              <a:rPr i="1"/>
              <a:t>same</a:t>
            </a:r>
            <a:r>
              <a:t> software components, cloud providers offer to operate those components for us</a:t>
            </a:r>
          </a:p>
          <a:p>
            <a:pPr marL="466825" indent="-466825" defTabSz="2365187">
              <a:spcBef>
                <a:spcPts val="4300"/>
              </a:spcBef>
              <a:buSzPct val="100000"/>
              <a:defRPr sz="4656"/>
            </a:pPr>
            <a:r>
              <a:t>Cloud providers also develop custom software for the market, offered only as a service</a:t>
            </a:r>
          </a:p>
          <a:p>
            <a:pPr marL="466825" indent="-466825" defTabSz="2365187">
              <a:spcBef>
                <a:spcPts val="4300"/>
              </a:spcBef>
              <a:buSzPct val="100000"/>
              <a:defRPr sz="4656"/>
            </a:pPr>
            <a:r>
              <a:t>Examples:</a:t>
            </a:r>
          </a:p>
          <a:p>
            <a:pPr marL="836395" lvl="1" indent="-466825" defTabSz="2365187">
              <a:lnSpc>
                <a:spcPct val="90000"/>
              </a:lnSpc>
              <a:spcBef>
                <a:spcPts val="4300"/>
              </a:spcBef>
              <a:buSzPct val="100000"/>
              <a:defRPr sz="4656" b="0"/>
            </a:pPr>
            <a:r>
              <a:t>PostgreSQL database (open source product)</a:t>
            </a:r>
          </a:p>
          <a:p>
            <a:pPr marL="836395" lvl="1" indent="-466825" defTabSz="2365187">
              <a:lnSpc>
                <a:spcPct val="90000"/>
              </a:lnSpc>
              <a:spcBef>
                <a:spcPts val="4300"/>
              </a:spcBef>
              <a:buSzPct val="100000"/>
              <a:defRPr sz="4656" b="0"/>
            </a:pPr>
            <a:r>
              <a:t>Twilio Programmable Video (proprietary video chat product) </a:t>
            </a:r>
          </a:p>
        </p:txBody>
      </p:sp>
      <p:sp>
        <p:nvSpPr>
          <p:cNvPr id="433"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434"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444" name="Group"/>
          <p:cNvGrpSpPr/>
          <p:nvPr/>
        </p:nvGrpSpPr>
        <p:grpSpPr>
          <a:xfrm>
            <a:off x="16759398" y="3990182"/>
            <a:ext cx="3362791" cy="7983605"/>
            <a:chOff x="0" y="0"/>
            <a:chExt cx="3362790" cy="7983603"/>
          </a:xfrm>
        </p:grpSpPr>
        <p:sp>
          <p:nvSpPr>
            <p:cNvPr id="435"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36"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37"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38"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39"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40"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41"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42"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43"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a:t>
              </a:r>
            </a:p>
          </p:txBody>
        </p:sp>
      </p:grpSp>
      <p:grpSp>
        <p:nvGrpSpPr>
          <p:cNvPr id="454" name="Group"/>
          <p:cNvGrpSpPr/>
          <p:nvPr/>
        </p:nvGrpSpPr>
        <p:grpSpPr>
          <a:xfrm>
            <a:off x="20530625" y="3968200"/>
            <a:ext cx="3362791" cy="8027569"/>
            <a:chOff x="0" y="0"/>
            <a:chExt cx="3362790" cy="8027568"/>
          </a:xfrm>
        </p:grpSpPr>
        <p:sp>
          <p:nvSpPr>
            <p:cNvPr id="445" name="Physical data center"/>
            <p:cNvSpPr/>
            <p:nvPr/>
          </p:nvSpPr>
          <p:spPr>
            <a:xfrm>
              <a:off x="76119" y="66446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46"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47" name="Storage"/>
            <p:cNvSpPr/>
            <p:nvPr/>
          </p:nvSpPr>
          <p:spPr>
            <a:xfrm>
              <a:off x="76119" y="4737801"/>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48" name="Physical Server"/>
            <p:cNvSpPr/>
            <p:nvPr/>
          </p:nvSpPr>
          <p:spPr>
            <a:xfrm>
              <a:off x="76119" y="3784387"/>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49"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50"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51" name="Application"/>
            <p:cNvSpPr/>
            <p:nvPr/>
          </p:nvSpPr>
          <p:spPr>
            <a:xfrm>
              <a:off x="76119" y="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52" name="Virtualization"/>
            <p:cNvSpPr/>
            <p:nvPr/>
          </p:nvSpPr>
          <p:spPr>
            <a:xfrm>
              <a:off x="76119" y="286024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53" name="SaaS"/>
            <p:cNvSpPr/>
            <p:nvPr/>
          </p:nvSpPr>
          <p:spPr>
            <a:xfrm>
              <a:off x="0" y="8027568"/>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SaaS</a:t>
              </a:r>
            </a:p>
          </p:txBody>
        </p:sp>
      </p:gr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8" name="Self-managed vs Vendor-managed Infrastructure"/>
          <p:cNvSpPr txBox="1">
            <a:spLocks noGrp="1"/>
          </p:cNvSpPr>
          <p:nvPr>
            <p:ph type="title"/>
          </p:nvPr>
        </p:nvSpPr>
        <p:spPr>
          <a:prstGeom prst="rect">
            <a:avLst/>
          </a:prstGeom>
        </p:spPr>
        <p:txBody>
          <a:bodyPr/>
          <a:lstStyle>
            <a:lvl1pPr defTabSz="2194504">
              <a:defRPr sz="7650" spc="-153"/>
            </a:lvl1pPr>
          </a:lstStyle>
          <a:p>
            <a:r>
              <a:t>Self-managed vs Vendor-managed Infrastructure</a:t>
            </a:r>
          </a:p>
        </p:txBody>
      </p:sp>
      <p:sp>
        <p:nvSpPr>
          <p:cNvPr id="459" name="Slide Subtitle"/>
          <p:cNvSpPr txBox="1">
            <a:spLocks noGrp="1"/>
          </p:cNvSpPr>
          <p:nvPr>
            <p:ph type="body" sz="quarter" idx="1"/>
          </p:nvPr>
        </p:nvSpPr>
        <p:spPr>
          <a:prstGeom prst="rect">
            <a:avLst/>
          </a:prstGeom>
        </p:spPr>
        <p:txBody>
          <a:bodyPr/>
          <a:lstStyle/>
          <a:p>
            <a:endParaRPr/>
          </a:p>
        </p:txBody>
      </p:sp>
      <p:sp>
        <p:nvSpPr>
          <p:cNvPr id="460" name="Body Level One…"/>
          <p:cNvSpPr txBox="1">
            <a:spLocks noGrp="1"/>
          </p:cNvSpPr>
          <p:nvPr>
            <p:ph type="body" idx="21"/>
          </p:nvPr>
        </p:nvSpPr>
        <p:spPr>
          <a:xfrm>
            <a:off x="1206500" y="4248503"/>
            <a:ext cx="12364900"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09073" indent="-409073" defTabSz="2072587">
              <a:spcBef>
                <a:spcPts val="3800"/>
              </a:spcBef>
              <a:buSzPct val="100000"/>
              <a:defRPr sz="4080"/>
            </a:pPr>
            <a:r>
              <a:t>Benefits to vendor-managed options:</a:t>
            </a:r>
          </a:p>
          <a:p>
            <a:pPr marL="732923" lvl="1" indent="-409073" defTabSz="2072587">
              <a:lnSpc>
                <a:spcPct val="90000"/>
              </a:lnSpc>
              <a:spcBef>
                <a:spcPts val="3800"/>
              </a:spcBef>
              <a:buSzPct val="100000"/>
              <a:defRPr sz="4080" b="0"/>
            </a:pPr>
            <a:r>
              <a:t>Greater opportunity to reduce resource consumption, improve resource utilization</a:t>
            </a:r>
          </a:p>
          <a:p>
            <a:pPr marL="732923" lvl="1" indent="-409073" defTabSz="2072587">
              <a:lnSpc>
                <a:spcPct val="90000"/>
              </a:lnSpc>
              <a:spcBef>
                <a:spcPts val="3800"/>
              </a:spcBef>
              <a:buSzPct val="100000"/>
              <a:defRPr sz="4080" b="0"/>
            </a:pPr>
            <a:r>
              <a:t>Less management burden</a:t>
            </a:r>
          </a:p>
          <a:p>
            <a:pPr marL="732923" lvl="1" indent="-409073" defTabSz="2072587">
              <a:lnSpc>
                <a:spcPct val="90000"/>
              </a:lnSpc>
              <a:spcBef>
                <a:spcPts val="3800"/>
              </a:spcBef>
              <a:buSzPct val="100000"/>
              <a:defRPr sz="4080" b="0"/>
            </a:pPr>
            <a:r>
              <a:t>Less capital investment, greater operating expenses</a:t>
            </a:r>
          </a:p>
          <a:p>
            <a:pPr marL="409073" indent="-409073" defTabSz="2072587">
              <a:spcBef>
                <a:spcPts val="3800"/>
              </a:spcBef>
              <a:buSzPct val="100000"/>
              <a:defRPr sz="4080"/>
            </a:pPr>
            <a:r>
              <a:t>Benefits to self-managed options:</a:t>
            </a:r>
          </a:p>
          <a:p>
            <a:pPr marL="732923" lvl="1" indent="-409073" defTabSz="2072587">
              <a:lnSpc>
                <a:spcPct val="90000"/>
              </a:lnSpc>
              <a:spcBef>
                <a:spcPts val="3800"/>
              </a:spcBef>
              <a:buSzPct val="100000"/>
              <a:defRPr sz="4080" b="0"/>
            </a:pPr>
            <a:r>
              <a:t>Greater flexibility and avoid vendor lock-in</a:t>
            </a:r>
          </a:p>
          <a:p>
            <a:pPr marL="732923" lvl="1" indent="-409073" defTabSz="2072587">
              <a:lnSpc>
                <a:spcPct val="90000"/>
              </a:lnSpc>
              <a:spcBef>
                <a:spcPts val="3800"/>
              </a:spcBef>
              <a:buSzPct val="100000"/>
              <a:defRPr sz="4080" b="0"/>
            </a:pPr>
            <a:r>
              <a:t>More capital investment, less operating expenses</a:t>
            </a:r>
          </a:p>
        </p:txBody>
      </p:sp>
      <p:sp>
        <p:nvSpPr>
          <p:cNvPr id="461" name="Self-managed"/>
          <p:cNvSpPr txBox="1"/>
          <p:nvPr/>
        </p:nvSpPr>
        <p:spPr>
          <a:xfrm>
            <a:off x="16759398" y="13016339"/>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462" name="Vendor-managed"/>
          <p:cNvSpPr txBox="1"/>
          <p:nvPr/>
        </p:nvSpPr>
        <p:spPr>
          <a:xfrm>
            <a:off x="20232299" y="13016339"/>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472" name="Group"/>
          <p:cNvGrpSpPr/>
          <p:nvPr/>
        </p:nvGrpSpPr>
        <p:grpSpPr>
          <a:xfrm>
            <a:off x="17135899" y="3968200"/>
            <a:ext cx="3362791" cy="7983604"/>
            <a:chOff x="0" y="0"/>
            <a:chExt cx="3362790" cy="7983603"/>
          </a:xfrm>
        </p:grpSpPr>
        <p:sp>
          <p:nvSpPr>
            <p:cNvPr id="463"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64"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65"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66"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67"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68"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69"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70"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71"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a:t>
              </a:r>
            </a:p>
          </p:txBody>
        </p:sp>
      </p:grpSp>
      <p:grpSp>
        <p:nvGrpSpPr>
          <p:cNvPr id="482" name="Group"/>
          <p:cNvGrpSpPr/>
          <p:nvPr/>
        </p:nvGrpSpPr>
        <p:grpSpPr>
          <a:xfrm>
            <a:off x="20530625" y="3968200"/>
            <a:ext cx="3362791" cy="8027569"/>
            <a:chOff x="0" y="0"/>
            <a:chExt cx="3362790" cy="8027568"/>
          </a:xfrm>
        </p:grpSpPr>
        <p:sp>
          <p:nvSpPr>
            <p:cNvPr id="473" name="Physical data center"/>
            <p:cNvSpPr/>
            <p:nvPr/>
          </p:nvSpPr>
          <p:spPr>
            <a:xfrm>
              <a:off x="76119" y="66446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74"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75" name="Storage"/>
            <p:cNvSpPr/>
            <p:nvPr/>
          </p:nvSpPr>
          <p:spPr>
            <a:xfrm>
              <a:off x="76119" y="4737801"/>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76" name="Physical Server"/>
            <p:cNvSpPr/>
            <p:nvPr/>
          </p:nvSpPr>
          <p:spPr>
            <a:xfrm>
              <a:off x="76119" y="3784387"/>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77"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78"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79" name="Application"/>
            <p:cNvSpPr/>
            <p:nvPr/>
          </p:nvSpPr>
          <p:spPr>
            <a:xfrm>
              <a:off x="76119" y="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80" name="Virtualization"/>
            <p:cNvSpPr/>
            <p:nvPr/>
          </p:nvSpPr>
          <p:spPr>
            <a:xfrm>
              <a:off x="76119" y="286024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481" name="SaaS"/>
            <p:cNvSpPr/>
            <p:nvPr/>
          </p:nvSpPr>
          <p:spPr>
            <a:xfrm>
              <a:off x="0" y="8027568"/>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SaaS</a:t>
              </a:r>
            </a:p>
          </p:txBody>
        </p:sp>
      </p:grpSp>
      <p:grpSp>
        <p:nvGrpSpPr>
          <p:cNvPr id="492" name="Group"/>
          <p:cNvGrpSpPr/>
          <p:nvPr/>
        </p:nvGrpSpPr>
        <p:grpSpPr>
          <a:xfrm>
            <a:off x="13741173" y="3968200"/>
            <a:ext cx="3362791" cy="7987264"/>
            <a:chOff x="0" y="0"/>
            <a:chExt cx="3362790" cy="7987263"/>
          </a:xfrm>
        </p:grpSpPr>
        <p:sp>
          <p:nvSpPr>
            <p:cNvPr id="483" name="Physical data center"/>
            <p:cNvSpPr/>
            <p:nvPr/>
          </p:nvSpPr>
          <p:spPr>
            <a:xfrm>
              <a:off x="76119" y="6648287"/>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484" name="Network"/>
            <p:cNvSpPr/>
            <p:nvPr/>
          </p:nvSpPr>
          <p:spPr>
            <a:xfrm>
              <a:off x="76119" y="5698533"/>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485" name="Storage"/>
            <p:cNvSpPr/>
            <p:nvPr/>
          </p:nvSpPr>
          <p:spPr>
            <a:xfrm>
              <a:off x="76119" y="4748776"/>
              <a:ext cx="3210552" cy="766024"/>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486" name="Physical Server"/>
            <p:cNvSpPr/>
            <p:nvPr/>
          </p:nvSpPr>
          <p:spPr>
            <a:xfrm>
              <a:off x="76119" y="379902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487" name="Operating System"/>
            <p:cNvSpPr/>
            <p:nvPr/>
          </p:nvSpPr>
          <p:spPr>
            <a:xfrm>
              <a:off x="76119" y="189951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488" name="Middleware"/>
            <p:cNvSpPr/>
            <p:nvPr/>
          </p:nvSpPr>
          <p:spPr>
            <a:xfrm>
              <a:off x="76119" y="949755"/>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489" name="Application"/>
            <p:cNvSpPr/>
            <p:nvPr/>
          </p:nvSpPr>
          <p:spPr>
            <a:xfrm>
              <a:off x="76119" y="0"/>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490" name="Traditional, on-premises computing"/>
            <p:cNvSpPr/>
            <p:nvPr/>
          </p:nvSpPr>
          <p:spPr>
            <a:xfrm>
              <a:off x="0" y="798726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Traditional, on-premises computing</a:t>
              </a:r>
            </a:p>
          </p:txBody>
        </p:sp>
        <p:sp>
          <p:nvSpPr>
            <p:cNvPr id="491" name="Virtualization"/>
            <p:cNvSpPr/>
            <p:nvPr/>
          </p:nvSpPr>
          <p:spPr>
            <a:xfrm>
              <a:off x="76119" y="2849266"/>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gr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Cloud Infrastructure is Best Suited for Variable Workloads"/>
          <p:cNvSpPr txBox="1">
            <a:spLocks noGrp="1"/>
          </p:cNvSpPr>
          <p:nvPr>
            <p:ph type="title"/>
          </p:nvPr>
        </p:nvSpPr>
        <p:spPr>
          <a:prstGeom prst="rect">
            <a:avLst/>
          </a:prstGeom>
        </p:spPr>
        <p:txBody>
          <a:bodyPr/>
          <a:lstStyle>
            <a:lvl1pPr defTabSz="1853136">
              <a:defRPr sz="6460" spc="-129"/>
            </a:lvl1pPr>
          </a:lstStyle>
          <a:p>
            <a:r>
              <a:t>Cloud Infrastructure is Best Suited for Variable Workloads</a:t>
            </a:r>
          </a:p>
        </p:txBody>
      </p:sp>
      <p:sp>
        <p:nvSpPr>
          <p:cNvPr id="497" name="Slide Subtitle"/>
          <p:cNvSpPr txBox="1">
            <a:spLocks noGrp="1"/>
          </p:cNvSpPr>
          <p:nvPr>
            <p:ph type="body" sz="quarter" idx="1"/>
          </p:nvPr>
        </p:nvSpPr>
        <p:spPr>
          <a:prstGeom prst="rect">
            <a:avLst/>
          </a:prstGeom>
        </p:spPr>
        <p:txBody>
          <a:bodyPr/>
          <a:lstStyle/>
          <a:p>
            <a:endParaRPr/>
          </a:p>
        </p:txBody>
      </p:sp>
      <p:sp>
        <p:nvSpPr>
          <p:cNvPr id="498" name="Body Level One…"/>
          <p:cNvSpPr txBox="1">
            <a:spLocks noGrp="1"/>
          </p:cNvSpPr>
          <p:nvPr>
            <p:ph type="body" idx="21"/>
          </p:nvPr>
        </p:nvSpPr>
        <p:spPr>
          <a:xfrm>
            <a:off x="1206500" y="4248503"/>
            <a:ext cx="21971000" cy="892762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buSzPct val="100000"/>
            </a:pPr>
            <a:r>
              <a:t>Consider: Does your workload benefit from ability to scale up/down?</a:t>
            </a:r>
          </a:p>
          <a:p>
            <a:pPr marL="481263" indent="-481263">
              <a:buSzPct val="100000"/>
            </a:pPr>
            <a:r>
              <a:t>Example: need to run 300 VMs, each with 4 vCPUs, 16GB RAM</a:t>
            </a:r>
          </a:p>
          <a:p>
            <a:pPr marL="481263" indent="-481263">
              <a:buSzPct val="100000"/>
            </a:pPr>
            <a:r>
              <a:t>Private cloud: Dell PowerEdge Pricing (AMD EPYC 64 core CPUs)</a:t>
            </a:r>
          </a:p>
          <a:p>
            <a:pPr marL="862263" lvl="1" indent="-481263" defTabSz="2438337">
              <a:lnSpc>
                <a:spcPct val="90000"/>
              </a:lnSpc>
              <a:spcBef>
                <a:spcPts val="4500"/>
              </a:spcBef>
              <a:buSzPct val="100000"/>
              <a:defRPr sz="4800" b="0"/>
            </a:pPr>
            <a:r>
              <a:t>7 servers, each with 128 cores/256 threads, 512GB RAM, 3 TB storage = $162,104</a:t>
            </a:r>
          </a:p>
          <a:p>
            <a:pPr marL="481263" indent="-481263">
              <a:buSzPct val="100000"/>
            </a:pPr>
            <a:r>
              <a:t>Public cloud: Amazon EC2 Pricing (M5.xlarge instances, $0.121/VM-hour)</a:t>
            </a:r>
          </a:p>
          <a:p>
            <a:pPr marL="862263" lvl="1" indent="-481263" defTabSz="2438337">
              <a:lnSpc>
                <a:spcPct val="90000"/>
              </a:lnSpc>
              <a:spcBef>
                <a:spcPts val="4500"/>
              </a:spcBef>
              <a:buSzPct val="100000"/>
              <a:defRPr sz="4800" b="0"/>
            </a:pPr>
            <a:r>
              <a:t>10 VMs for 1 year + 290 VMs for 1 month: $36,215.30 </a:t>
            </a:r>
          </a:p>
          <a:p>
            <a:pPr marL="862263" lvl="1" indent="-481263" defTabSz="2438337">
              <a:lnSpc>
                <a:spcPct val="90000"/>
              </a:lnSpc>
              <a:spcBef>
                <a:spcPts val="4500"/>
              </a:spcBef>
              <a:buSzPct val="100000"/>
              <a:defRPr sz="4800" b="0"/>
            </a:pPr>
            <a:r>
              <a:t>300 VMs for 1 year: $317,988</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98">
                                            <p:txEl>
                                              <p:pRg st="2" end="2"/>
                                            </p:txEl>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98">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498">
                                            <p:txEl>
                                              <p:pRg st="4" end="4"/>
                                            </p:txEl>
                                          </p:spTgt>
                                        </p:tgtEl>
                                        <p:attrNameLst>
                                          <p:attrName>style.visibility</p:attrName>
                                        </p:attrNameLst>
                                      </p:cBhvr>
                                      <p:to>
                                        <p:strVal val="visible"/>
                                      </p:to>
                                    </p:set>
                                  </p:childTnLst>
                                </p:cTn>
                              </p:par>
                              <p:par>
                                <p:cTn id="13" presetID="1" presetClass="entr" presetSubtype="0" fill="hold" grpId="1" nodeType="withEffect">
                                  <p:stCondLst>
                                    <p:cond delay="0"/>
                                  </p:stCondLst>
                                  <p:iterate>
                                    <p:tmAbs val="0"/>
                                  </p:iterate>
                                  <p:childTnLst>
                                    <p:set>
                                      <p:cBhvr>
                                        <p:cTn id="14" fill="hold"/>
                                        <p:tgtEl>
                                          <p:spTgt spid="498">
                                            <p:txEl>
                                              <p:pRg st="5" end="5"/>
                                            </p:txEl>
                                          </p:spTgt>
                                        </p:tgtEl>
                                        <p:attrNameLst>
                                          <p:attrName>style.visibility</p:attrName>
                                        </p:attrNameLst>
                                      </p:cBhvr>
                                      <p:to>
                                        <p:strVal val="visible"/>
                                      </p:to>
                                    </p:set>
                                  </p:childTnLst>
                                </p:cTn>
                              </p:par>
                              <p:par>
                                <p:cTn id="15" presetID="1" presetClass="entr" presetSubtype="0" fill="hold" grpId="1" nodeType="withEffect">
                                  <p:stCondLst>
                                    <p:cond delay="0"/>
                                  </p:stCondLst>
                                  <p:iterate>
                                    <p:tmAbs val="0"/>
                                  </p:iterate>
                                  <p:childTnLst>
                                    <p:set>
                                      <p:cBhvr>
                                        <p:cTn id="16" fill="hold"/>
                                        <p:tgtEl>
                                          <p:spTgt spid="498">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8" grpId="1" build="p"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3" name="Slide Subtitle"/>
          <p:cNvSpPr txBox="1">
            <a:spLocks noGrp="1"/>
          </p:cNvSpPr>
          <p:nvPr>
            <p:ph type="body" sz="quarter" idx="1"/>
          </p:nvPr>
        </p:nvSpPr>
        <p:spPr>
          <a:prstGeom prst="rect">
            <a:avLst/>
          </a:prstGeom>
        </p:spPr>
        <p:txBody>
          <a:bodyPr/>
          <a:lstStyle/>
          <a:p>
            <a:endParaRPr/>
          </a:p>
        </p:txBody>
      </p:sp>
      <p:sp>
        <p:nvSpPr>
          <p:cNvPr id="504" name="Body Level One…"/>
          <p:cNvSpPr txBox="1">
            <a:spLocks noGrp="1"/>
          </p:cNvSpPr>
          <p:nvPr>
            <p:ph type="body" idx="21"/>
          </p:nvPr>
        </p:nvSpPr>
        <p:spPr>
          <a:xfrm>
            <a:off x="1206500" y="4248503"/>
            <a:ext cx="21971000" cy="899315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buSzPct val="100000"/>
            </a:pPr>
            <a:r>
              <a:t>“Public” clouds are connected to the internet and available for anyone to use</a:t>
            </a:r>
          </a:p>
          <a:p>
            <a:pPr marL="862263" lvl="1" indent="-481263" defTabSz="2438337">
              <a:lnSpc>
                <a:spcPct val="90000"/>
              </a:lnSpc>
              <a:spcBef>
                <a:spcPts val="4500"/>
              </a:spcBef>
              <a:buSzPct val="100000"/>
              <a:defRPr sz="4800" b="0"/>
            </a:pPr>
            <a:r>
              <a:t>Examples: Amazon, Azure, Google Cloud, DigitalOcean</a:t>
            </a:r>
          </a:p>
          <a:p>
            <a:pPr marL="481263" indent="-481263">
              <a:buSzPct val="100000"/>
            </a:pPr>
            <a:r>
              <a:t>“Private” clouds use cloud technologies with on-premises, self-managed hardware</a:t>
            </a:r>
          </a:p>
          <a:p>
            <a:pPr marL="862263" lvl="1" indent="-481263" defTabSz="2438337">
              <a:lnSpc>
                <a:spcPct val="90000"/>
              </a:lnSpc>
              <a:spcBef>
                <a:spcPts val="4500"/>
              </a:spcBef>
              <a:buSzPct val="100000"/>
              <a:defRPr sz="4800" b="0"/>
            </a:pPr>
            <a:r>
              <a:t>Cost-effective when a large scale of baseline resources are needed</a:t>
            </a:r>
          </a:p>
          <a:p>
            <a:pPr marL="862263" lvl="1" indent="-481263" defTabSz="2438337">
              <a:lnSpc>
                <a:spcPct val="90000"/>
              </a:lnSpc>
              <a:spcBef>
                <a:spcPts val="4500"/>
              </a:spcBef>
              <a:buSzPct val="100000"/>
              <a:defRPr sz="4800" b="0"/>
            </a:pPr>
            <a:r>
              <a:t>Example management software: OpenStack, VMWare, Proxmox, Kubernetes</a:t>
            </a:r>
          </a:p>
          <a:p>
            <a:pPr marL="481263" indent="-481263">
              <a:buSzPct val="100000"/>
            </a:pPr>
            <a:r>
              <a:t>“Hybrid” clouds integrate private and public (or multiple public) clouds</a:t>
            </a:r>
          </a:p>
          <a:p>
            <a:pPr marL="862263" lvl="1" indent="-481263" defTabSz="2438337">
              <a:lnSpc>
                <a:spcPct val="90000"/>
              </a:lnSpc>
              <a:spcBef>
                <a:spcPts val="4500"/>
              </a:spcBef>
              <a:buSzPct val="100000"/>
              <a:defRPr sz="4800" b="0"/>
            </a:pPr>
            <a:r>
              <a:t>Effective approach to “burst” capacity from private cloud to public cloud</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lvl1pPr>
              <a:defRPr spc="-200"/>
            </a:lvl1pPr>
          </a:lstStyle>
          <a:p>
            <a:r>
              <a:t>Learning Objectives for this Lesson</a:t>
            </a:r>
          </a:p>
        </p:txBody>
      </p:sp>
      <p:sp>
        <p:nvSpPr>
          <p:cNvPr id="128" name="By the end of this lesson, you should be able to…"/>
          <p:cNvSpPr txBox="1">
            <a:spLocks noGrp="1"/>
          </p:cNvSpPr>
          <p:nvPr>
            <p:ph type="body" sz="quarter" idx="1"/>
          </p:nvPr>
        </p:nvSpPr>
        <p:spPr>
          <a:xfrm>
            <a:off x="1206500" y="2372961"/>
            <a:ext cx="21971000" cy="934780"/>
          </a:xfrm>
          <a:prstGeom prst="rect">
            <a:avLst/>
          </a:prstGeom>
        </p:spPr>
        <p:txBody>
          <a:bodyPr/>
          <a:lstStyle/>
          <a:p>
            <a:r>
              <a:t>By the end of this lesson, you should be able to…</a:t>
            </a:r>
          </a:p>
        </p:txBody>
      </p:sp>
      <p:sp>
        <p:nvSpPr>
          <p:cNvPr id="129" name="Describe how continuous integration helps to catch errors sooner in the software lifecycle…"/>
          <p:cNvSpPr txBox="1">
            <a:spLocks noGrp="1"/>
          </p:cNvSpPr>
          <p:nvPr>
            <p:ph type="body" idx="21"/>
          </p:nvPr>
        </p:nvSpPr>
        <p:spPr>
          <a:xfrm>
            <a:off x="1206500" y="4243609"/>
            <a:ext cx="21971000" cy="825601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698500" indent="-698500">
              <a:buSzPct val="123000"/>
              <a:buChar char="•"/>
            </a:pPr>
            <a:r>
              <a:rPr dirty="0"/>
              <a:t>Describe what “cloud” computing is</a:t>
            </a:r>
          </a:p>
          <a:p>
            <a:pPr marL="698500" indent="-698500">
              <a:buSzPct val="123000"/>
              <a:buChar char="•"/>
            </a:pPr>
            <a:r>
              <a:rPr dirty="0"/>
              <a:t>Understand the role of virtual machines and containers in cloud computing</a:t>
            </a:r>
          </a:p>
          <a:p>
            <a:pPr marL="698500" indent="-698500">
              <a:buSzPct val="123000"/>
              <a:buChar char="•"/>
            </a:pPr>
            <a:r>
              <a:rPr dirty="0"/>
              <a:t>Deploy a web app to the cloud</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 name="Activity: Deploying Transcript Server to Heroku"/>
          <p:cNvSpPr txBox="1">
            <a:spLocks noGrp="1"/>
          </p:cNvSpPr>
          <p:nvPr>
            <p:ph type="title"/>
          </p:nvPr>
        </p:nvSpPr>
        <p:spPr>
          <a:prstGeom prst="rect">
            <a:avLst/>
          </a:prstGeom>
        </p:spPr>
        <p:txBody>
          <a:bodyPr/>
          <a:lstStyle>
            <a:lvl1pPr defTabSz="2292037">
              <a:defRPr sz="7990" spc="-159"/>
            </a:lvl1pPr>
          </a:lstStyle>
          <a:p>
            <a:r>
              <a:t>Activity: Deploying Transcript Server to Heroku</a:t>
            </a:r>
          </a:p>
        </p:txBody>
      </p:sp>
      <p:sp>
        <p:nvSpPr>
          <p:cNvPr id="509" name="Slide Subtitle"/>
          <p:cNvSpPr txBox="1">
            <a:spLocks noGrp="1"/>
          </p:cNvSpPr>
          <p:nvPr>
            <p:ph type="body" sz="quarter" idx="1"/>
          </p:nvPr>
        </p:nvSpPr>
        <p:spPr>
          <a:prstGeom prst="rect">
            <a:avLst/>
          </a:prstGeom>
        </p:spPr>
        <p:txBody>
          <a:bodyPr/>
          <a:lstStyle/>
          <a:p>
            <a:endParaRPr/>
          </a:p>
        </p:txBody>
      </p:sp>
      <p:sp>
        <p:nvSpPr>
          <p:cNvPr id="510" name="Body Level On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Heroku is one of the easiest platforms to use to host web apps</a:t>
            </a:r>
          </a:p>
          <a:p>
            <a:r>
              <a:rPr dirty="0"/>
              <a:t>Objective: deploy our (completed) transcript server to Heroku</a:t>
            </a:r>
          </a:p>
          <a:p>
            <a:r>
              <a:rPr dirty="0"/>
              <a:t>Download the handout from the module 13 page</a:t>
            </a:r>
            <a:endParaRPr lang="en-US" dirty="0"/>
          </a:p>
          <a:p>
            <a:r>
              <a:rPr lang="en-US" dirty="0"/>
              <a:t>Handout has detailed README</a:t>
            </a:r>
            <a:endParaRPr dirty="0"/>
          </a:p>
        </p:txBody>
      </p:sp>
      <p:sp>
        <p:nvSpPr>
          <p:cNvPr id="511" name="Container"/>
          <p:cNvSpPr/>
          <p:nvPr/>
        </p:nvSpPr>
        <p:spPr>
          <a:xfrm>
            <a:off x="20609297" y="10959202"/>
            <a:ext cx="3624020" cy="1808102"/>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defRPr sz="3000" b="1">
                <a:solidFill>
                  <a:srgbClr val="000000"/>
                </a:solidFill>
              </a:defRPr>
            </a:lvl1pPr>
          </a:lstStyle>
          <a:p>
            <a:r>
              <a:t>Container</a:t>
            </a:r>
          </a:p>
        </p:txBody>
      </p:sp>
      <p:sp>
        <p:nvSpPr>
          <p:cNvPr id="512" name="Our NodeJS App"/>
          <p:cNvSpPr/>
          <p:nvPr/>
        </p:nvSpPr>
        <p:spPr>
          <a:xfrm>
            <a:off x="20774445" y="11551292"/>
            <a:ext cx="3293724" cy="1076756"/>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Our NodeJS App</a:t>
            </a:r>
          </a:p>
        </p:txBody>
      </p:sp>
      <p:sp>
        <p:nvSpPr>
          <p:cNvPr id="513" name="Container"/>
          <p:cNvSpPr/>
          <p:nvPr/>
        </p:nvSpPr>
        <p:spPr>
          <a:xfrm>
            <a:off x="16639075" y="10959202"/>
            <a:ext cx="3624020" cy="1808102"/>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defRPr sz="3000" b="1">
                <a:solidFill>
                  <a:srgbClr val="000000"/>
                </a:solidFill>
              </a:defRPr>
            </a:lvl1pPr>
          </a:lstStyle>
          <a:p>
            <a:r>
              <a:t>Container</a:t>
            </a:r>
          </a:p>
        </p:txBody>
      </p:sp>
      <p:sp>
        <p:nvSpPr>
          <p:cNvPr id="514" name="Our NodeJS App"/>
          <p:cNvSpPr/>
          <p:nvPr/>
        </p:nvSpPr>
        <p:spPr>
          <a:xfrm>
            <a:off x="16804223" y="11551292"/>
            <a:ext cx="3293725" cy="1076756"/>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Our NodeJS App</a:t>
            </a:r>
          </a:p>
        </p:txBody>
      </p:sp>
      <p:sp>
        <p:nvSpPr>
          <p:cNvPr id="515" name="Line"/>
          <p:cNvSpPr/>
          <p:nvPr/>
        </p:nvSpPr>
        <p:spPr>
          <a:xfrm flipH="1">
            <a:off x="18452014" y="9818449"/>
            <a:ext cx="1587341" cy="1055518"/>
          </a:xfrm>
          <a:prstGeom prst="line">
            <a:avLst/>
          </a:prstGeom>
          <a:ln w="50800">
            <a:solidFill>
              <a:srgbClr val="000000"/>
            </a:solidFill>
            <a:tailEnd type="triangle"/>
          </a:ln>
        </p:spPr>
        <p:txBody>
          <a:bodyPr lIns="45718" tIns="45718" rIns="45718" bIns="45718"/>
          <a:lstStyle/>
          <a:p>
            <a:endParaRPr/>
          </a:p>
        </p:txBody>
      </p:sp>
      <p:sp>
        <p:nvSpPr>
          <p:cNvPr id="516" name="Line"/>
          <p:cNvSpPr/>
          <p:nvPr/>
        </p:nvSpPr>
        <p:spPr>
          <a:xfrm>
            <a:off x="20232795" y="9818449"/>
            <a:ext cx="1608215" cy="1055749"/>
          </a:xfrm>
          <a:prstGeom prst="line">
            <a:avLst/>
          </a:prstGeom>
          <a:ln w="50800">
            <a:solidFill>
              <a:srgbClr val="000000"/>
            </a:solidFill>
            <a:tailEnd type="triangle"/>
          </a:ln>
        </p:spPr>
        <p:txBody>
          <a:bodyPr lIns="45718" tIns="45718" rIns="45718" bIns="45718"/>
          <a:lstStyle/>
          <a:p>
            <a:endParaRPr/>
          </a:p>
        </p:txBody>
      </p:sp>
      <p:sp>
        <p:nvSpPr>
          <p:cNvPr id="517" name="Line"/>
          <p:cNvSpPr/>
          <p:nvPr/>
        </p:nvSpPr>
        <p:spPr>
          <a:xfrm>
            <a:off x="20224504" y="7211966"/>
            <a:ext cx="1" cy="1330669"/>
          </a:xfrm>
          <a:prstGeom prst="line">
            <a:avLst/>
          </a:prstGeom>
          <a:ln w="50800">
            <a:solidFill>
              <a:srgbClr val="000000"/>
            </a:solidFill>
            <a:tailEnd type="triangle"/>
          </a:ln>
        </p:spPr>
        <p:txBody>
          <a:bodyPr lIns="45718" tIns="45718" rIns="45718" bIns="45718"/>
          <a:lstStyle/>
          <a:p>
            <a:endParaRPr/>
          </a:p>
        </p:txBody>
      </p:sp>
      <p:sp>
        <p:nvSpPr>
          <p:cNvPr id="518" name="Load balancer + traffic monitor"/>
          <p:cNvSpPr/>
          <p:nvPr/>
        </p:nvSpPr>
        <p:spPr>
          <a:xfrm>
            <a:off x="18577642" y="8567397"/>
            <a:ext cx="3293725" cy="1270001"/>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3000" b="1">
                <a:solidFill>
                  <a:srgbClr val="000000"/>
                </a:solidFill>
              </a:defRPr>
            </a:lvl1pPr>
          </a:lstStyle>
          <a:p>
            <a:r>
              <a:t>Load balancer + traffic monitor</a:t>
            </a:r>
          </a:p>
        </p:txBody>
      </p:sp>
      <p:sp>
        <p:nvSpPr>
          <p:cNvPr id="519"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solidFill>
                  <a:srgbClr val="000000"/>
                </a:solidFill>
              </a:defRPr>
            </a:lvl1pPr>
          </a:lstStyle>
          <a:p>
            <a:r>
              <a:t>HTTP requests</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Learning Objectives for this Lesson"/>
          <p:cNvSpPr txBox="1">
            <a:spLocks noGrp="1"/>
          </p:cNvSpPr>
          <p:nvPr>
            <p:ph type="title"/>
          </p:nvPr>
        </p:nvSpPr>
        <p:spPr>
          <a:prstGeom prst="rect">
            <a:avLst/>
          </a:prstGeom>
        </p:spPr>
        <p:txBody>
          <a:bodyPr/>
          <a:lstStyle>
            <a:lvl1pPr>
              <a:defRPr spc="-200"/>
            </a:lvl1pPr>
          </a:lstStyle>
          <a:p>
            <a:r>
              <a:t>Review: Learning Objectives for this Lesson</a:t>
            </a:r>
          </a:p>
        </p:txBody>
      </p:sp>
      <p:sp>
        <p:nvSpPr>
          <p:cNvPr id="522" name="By the end of this lesson, you should be able to…"/>
          <p:cNvSpPr txBox="1">
            <a:spLocks noGrp="1"/>
          </p:cNvSpPr>
          <p:nvPr>
            <p:ph type="body" sz="quarter" idx="1"/>
          </p:nvPr>
        </p:nvSpPr>
        <p:spPr>
          <a:xfrm>
            <a:off x="1206500" y="2372961"/>
            <a:ext cx="21971000" cy="934780"/>
          </a:xfrm>
          <a:prstGeom prst="rect">
            <a:avLst/>
          </a:prstGeom>
        </p:spPr>
        <p:txBody>
          <a:bodyPr/>
          <a:lstStyle/>
          <a:p>
            <a:r>
              <a:t>You should now be able to…</a:t>
            </a:r>
          </a:p>
        </p:txBody>
      </p:sp>
      <p:sp>
        <p:nvSpPr>
          <p:cNvPr id="523" name="Describe how continuous integration helps to catch errors sooner in the software lifecycle…"/>
          <p:cNvSpPr txBox="1">
            <a:spLocks noGrp="1"/>
          </p:cNvSpPr>
          <p:nvPr>
            <p:ph type="body" idx="21"/>
          </p:nvPr>
        </p:nvSpPr>
        <p:spPr>
          <a:xfrm>
            <a:off x="1206500" y="4243609"/>
            <a:ext cx="21971000" cy="825601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698500" indent="-698500">
              <a:buSzPct val="123000"/>
              <a:buChar char="•"/>
            </a:pPr>
            <a:r>
              <a:t>Describe what “cloud” computing is</a:t>
            </a:r>
          </a:p>
          <a:p>
            <a:pPr marL="698500" indent="-698500">
              <a:buSzPct val="123000"/>
              <a:buChar char="•"/>
            </a:pPr>
            <a:r>
              <a:t>Understand the role of virtual machines and containers in cloud computing</a:t>
            </a:r>
          </a:p>
          <a:p>
            <a:pPr marL="698500" indent="-698500">
              <a:buSzPct val="123000"/>
              <a:buChar char="•"/>
            </a:pPr>
            <a:r>
              <a:t>Deploy a web app to the cloud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How to Deploy Web Applications?"/>
          <p:cNvSpPr txBox="1">
            <a:spLocks noGrp="1"/>
          </p:cNvSpPr>
          <p:nvPr>
            <p:ph type="title"/>
          </p:nvPr>
        </p:nvSpPr>
        <p:spPr>
          <a:prstGeom prst="rect">
            <a:avLst/>
          </a:prstGeom>
        </p:spPr>
        <p:txBody>
          <a:bodyPr/>
          <a:lstStyle/>
          <a:p>
            <a:r>
              <a:t>How to Deploy Web Applications?</a:t>
            </a:r>
          </a:p>
        </p:txBody>
      </p:sp>
      <p:sp>
        <p:nvSpPr>
          <p:cNvPr id="132" name="Slide Subtitle"/>
          <p:cNvSpPr txBox="1">
            <a:spLocks noGrp="1"/>
          </p:cNvSpPr>
          <p:nvPr>
            <p:ph type="body" sz="quarter" idx="1"/>
          </p:nvPr>
        </p:nvSpPr>
        <p:spPr>
          <a:prstGeom prst="rect">
            <a:avLst/>
          </a:prstGeom>
        </p:spPr>
        <p:txBody>
          <a:bodyPr/>
          <a:lstStyle/>
          <a:p>
            <a:endParaRPr/>
          </a:p>
        </p:txBody>
      </p:sp>
      <p:sp>
        <p:nvSpPr>
          <p:cNvPr id="133" name="Body Level One…"/>
          <p:cNvSpPr txBox="1">
            <a:spLocks noGrp="1"/>
          </p:cNvSpPr>
          <p:nvPr>
            <p:ph type="body" idx="21"/>
          </p:nvPr>
        </p:nvSpPr>
        <p:spPr>
          <a:xfrm>
            <a:off x="1206500" y="4248503"/>
            <a:ext cx="16641560" cy="86456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13886" indent="-413886" defTabSz="2096970">
              <a:spcBef>
                <a:spcPts val="3800"/>
              </a:spcBef>
              <a:buSzPct val="100000"/>
              <a:defRPr sz="4128"/>
            </a:pPr>
            <a:r>
              <a:t>What we need:</a:t>
            </a:r>
          </a:p>
          <a:p>
            <a:pPr marL="741546" lvl="1" indent="-413886" defTabSz="2096970">
              <a:lnSpc>
                <a:spcPct val="90000"/>
              </a:lnSpc>
              <a:spcBef>
                <a:spcPts val="3800"/>
              </a:spcBef>
              <a:buSzPct val="100000"/>
              <a:defRPr sz="4128" b="0"/>
            </a:pPr>
            <a:r>
              <a:t>A server that can run our application</a:t>
            </a:r>
          </a:p>
          <a:p>
            <a:pPr marL="741546" lvl="1" indent="-413886" defTabSz="2096970">
              <a:lnSpc>
                <a:spcPct val="90000"/>
              </a:lnSpc>
              <a:spcBef>
                <a:spcPts val="3800"/>
              </a:spcBef>
              <a:buSzPct val="100000"/>
              <a:defRPr sz="4128" b="0"/>
            </a:pPr>
            <a:r>
              <a:t>A network that is configured to route requests from an address to that server</a:t>
            </a:r>
          </a:p>
          <a:p>
            <a:pPr marL="413886" indent="-413886" defTabSz="2096970">
              <a:spcBef>
                <a:spcPts val="3800"/>
              </a:spcBef>
              <a:buSzPct val="100000"/>
              <a:defRPr sz="4128"/>
            </a:pPr>
            <a:r>
              <a:t>Questions to think about:</a:t>
            </a:r>
          </a:p>
          <a:p>
            <a:pPr marL="741546" lvl="1" indent="-413886" defTabSz="2096970">
              <a:lnSpc>
                <a:spcPct val="90000"/>
              </a:lnSpc>
              <a:spcBef>
                <a:spcPts val="3800"/>
              </a:spcBef>
              <a:buSzPct val="100000"/>
              <a:defRPr sz="4128" b="0"/>
            </a:pPr>
            <a:r>
              <a:t>What software do we need to run besides our application code?</a:t>
            </a:r>
          </a:p>
          <a:p>
            <a:pPr marL="741546" lvl="1" indent="-413886" defTabSz="2096970">
              <a:lnSpc>
                <a:spcPct val="90000"/>
              </a:lnSpc>
              <a:spcBef>
                <a:spcPts val="3800"/>
              </a:spcBef>
              <a:buSzPct val="100000"/>
              <a:defRPr sz="4128" b="0"/>
            </a:pPr>
            <a:r>
              <a:t>Where does this server come from?</a:t>
            </a:r>
          </a:p>
          <a:p>
            <a:pPr marL="741546" lvl="1" indent="-413886" defTabSz="2096970">
              <a:lnSpc>
                <a:spcPct val="90000"/>
              </a:lnSpc>
              <a:spcBef>
                <a:spcPts val="3800"/>
              </a:spcBef>
              <a:buSzPct val="100000"/>
              <a:defRPr sz="4128" b="0"/>
            </a:pPr>
            <a:r>
              <a:t>Who else gets to use this server?</a:t>
            </a:r>
          </a:p>
          <a:p>
            <a:pPr marL="741546" lvl="1" indent="-413886" defTabSz="2096970">
              <a:lnSpc>
                <a:spcPct val="90000"/>
              </a:lnSpc>
              <a:spcBef>
                <a:spcPts val="3800"/>
              </a:spcBef>
              <a:buSzPct val="100000"/>
              <a:defRPr sz="4128" b="0"/>
            </a:pPr>
            <a:r>
              <a:t>Who maintains the server and software?</a:t>
            </a:r>
          </a:p>
        </p:txBody>
      </p:sp>
      <p:pic>
        <p:nvPicPr>
          <p:cNvPr id="134" name="Image" descr="Image"/>
          <p:cNvPicPr>
            <a:picLocks noChangeAspect="1"/>
          </p:cNvPicPr>
          <p:nvPr/>
        </p:nvPicPr>
        <p:blipFill>
          <a:blip r:embed="rId3"/>
          <a:stretch>
            <a:fillRect/>
          </a:stretch>
        </p:blipFill>
        <p:spPr>
          <a:xfrm>
            <a:off x="18147910" y="4817879"/>
            <a:ext cx="1536702" cy="2235202"/>
          </a:xfrm>
          <a:prstGeom prst="rect">
            <a:avLst/>
          </a:prstGeom>
          <a:ln w="12700">
            <a:miter lim="400000"/>
          </a:ln>
        </p:spPr>
      </p:pic>
      <p:pic>
        <p:nvPicPr>
          <p:cNvPr id="135" name="Image" descr="Image"/>
          <p:cNvPicPr>
            <a:picLocks noChangeAspect="1"/>
          </p:cNvPicPr>
          <p:nvPr/>
        </p:nvPicPr>
        <p:blipFill>
          <a:blip r:embed="rId4"/>
          <a:stretch>
            <a:fillRect/>
          </a:stretch>
        </p:blipFill>
        <p:spPr>
          <a:xfrm>
            <a:off x="19984463" y="5283835"/>
            <a:ext cx="1417404" cy="1303292"/>
          </a:xfrm>
          <a:prstGeom prst="rect">
            <a:avLst/>
          </a:prstGeom>
          <a:ln w="12700">
            <a:miter lim="400000"/>
          </a:ln>
        </p:spPr>
      </p:pic>
      <p:sp>
        <p:nvSpPr>
          <p:cNvPr id="136" name="Write some code"/>
          <p:cNvSpPr txBox="1"/>
          <p:nvPr/>
        </p:nvSpPr>
        <p:spPr>
          <a:xfrm>
            <a:off x="19481433" y="4563176"/>
            <a:ext cx="2423466"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Write some code</a:t>
            </a:r>
          </a:p>
        </p:txBody>
      </p:sp>
      <p:grpSp>
        <p:nvGrpSpPr>
          <p:cNvPr id="139" name="Group"/>
          <p:cNvGrpSpPr/>
          <p:nvPr/>
        </p:nvGrpSpPr>
        <p:grpSpPr>
          <a:xfrm>
            <a:off x="17978364" y="10503530"/>
            <a:ext cx="4432302" cy="1686314"/>
            <a:chOff x="0" y="0"/>
            <a:chExt cx="4432301" cy="1686313"/>
          </a:xfrm>
        </p:grpSpPr>
        <p:pic>
          <p:nvPicPr>
            <p:cNvPr id="137" name="Image" descr="Image"/>
            <p:cNvPicPr>
              <a:picLocks noChangeAspect="1"/>
            </p:cNvPicPr>
            <p:nvPr/>
          </p:nvPicPr>
          <p:blipFill>
            <a:blip r:embed="rId5"/>
            <a:stretch>
              <a:fillRect/>
            </a:stretch>
          </p:blipFill>
          <p:spPr>
            <a:xfrm>
              <a:off x="0" y="0"/>
              <a:ext cx="4432302" cy="889002"/>
            </a:xfrm>
            <a:prstGeom prst="rect">
              <a:avLst/>
            </a:prstGeom>
            <a:ln w="12700" cap="flat">
              <a:noFill/>
              <a:miter lim="400000"/>
            </a:ln>
            <a:effectLst/>
          </p:spPr>
        </p:pic>
        <p:sp>
          <p:nvSpPr>
            <p:cNvPr id="138" name="Class Server, in CS Department Data Center"/>
            <p:cNvSpPr txBox="1"/>
            <p:nvPr/>
          </p:nvSpPr>
          <p:spPr>
            <a:xfrm>
              <a:off x="10921" y="856648"/>
              <a:ext cx="4410457" cy="8296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defRPr>
                  <a:solidFill>
                    <a:srgbClr val="000000"/>
                  </a:solidFill>
                </a:defRPr>
              </a:pPr>
              <a:r>
                <a:t>Class Server, in CS Department</a:t>
              </a:r>
              <a:br/>
              <a:r>
                <a:t>Data Center</a:t>
              </a:r>
            </a:p>
          </p:txBody>
        </p:sp>
      </p:grpSp>
      <p:sp>
        <p:nvSpPr>
          <p:cNvPr id="140" name="Line"/>
          <p:cNvSpPr/>
          <p:nvPr/>
        </p:nvSpPr>
        <p:spPr>
          <a:xfrm flipH="1">
            <a:off x="18768661" y="7277610"/>
            <a:ext cx="3" cy="3096542"/>
          </a:xfrm>
          <a:prstGeom prst="line">
            <a:avLst/>
          </a:prstGeom>
          <a:ln w="63500">
            <a:solidFill>
              <a:srgbClr val="000000"/>
            </a:solidFill>
            <a:miter lim="400000"/>
            <a:tailEnd type="triangle"/>
          </a:ln>
        </p:spPr>
        <p:txBody>
          <a:bodyPr lIns="45718" tIns="45718" rIns="45718" bIns="45718"/>
          <a:lstStyle/>
          <a:p>
            <a:endParaRPr/>
          </a:p>
        </p:txBody>
      </p:sp>
      <p:sp>
        <p:nvSpPr>
          <p:cNvPr id="141" name="Copy over (s)FTP"/>
          <p:cNvSpPr txBox="1"/>
          <p:nvPr/>
        </p:nvSpPr>
        <p:spPr>
          <a:xfrm>
            <a:off x="19462078" y="7533354"/>
            <a:ext cx="2462176"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Copy over (s)FTP</a:t>
            </a:r>
          </a:p>
        </p:txBody>
      </p:sp>
      <p:sp>
        <p:nvSpPr>
          <p:cNvPr id="142" name="Restart server with my changes, make sure it doesn’t crash"/>
          <p:cNvSpPr txBox="1"/>
          <p:nvPr/>
        </p:nvSpPr>
        <p:spPr>
          <a:xfrm>
            <a:off x="18553851" y="8156472"/>
            <a:ext cx="4960572" cy="8296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Restart server with my changes, make sure it doesn’t crash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Many Applications Rely on Common Infrastructure"/>
          <p:cNvSpPr txBox="1">
            <a:spLocks noGrp="1"/>
          </p:cNvSpPr>
          <p:nvPr>
            <p:ph type="title"/>
          </p:nvPr>
        </p:nvSpPr>
        <p:spPr>
          <a:prstGeom prst="rect">
            <a:avLst/>
          </a:prstGeom>
        </p:spPr>
        <p:txBody>
          <a:bodyPr/>
          <a:lstStyle>
            <a:lvl1pPr defTabSz="2121354">
              <a:defRPr sz="7394" spc="-147"/>
            </a:lvl1pPr>
          </a:lstStyle>
          <a:p>
            <a:r>
              <a:t>Many Applications Rely on Common Infrastructure</a:t>
            </a:r>
          </a:p>
        </p:txBody>
      </p:sp>
      <p:sp>
        <p:nvSpPr>
          <p:cNvPr id="147" name="Slide Subtitle"/>
          <p:cNvSpPr txBox="1">
            <a:spLocks noGrp="1"/>
          </p:cNvSpPr>
          <p:nvPr>
            <p:ph type="body" sz="quarter" idx="1"/>
          </p:nvPr>
        </p:nvSpPr>
        <p:spPr>
          <a:prstGeom prst="rect">
            <a:avLst/>
          </a:prstGeom>
        </p:spPr>
        <p:txBody>
          <a:bodyPr/>
          <a:lstStyle/>
          <a:p>
            <a:endParaRPr/>
          </a:p>
        </p:txBody>
      </p:sp>
      <p:sp>
        <p:nvSpPr>
          <p:cNvPr id="148" name="Body Level One…"/>
          <p:cNvSpPr txBox="1">
            <a:spLocks noGrp="1"/>
          </p:cNvSpPr>
          <p:nvPr>
            <p:ph type="body" idx="21"/>
          </p:nvPr>
        </p:nvSpPr>
        <p:spPr>
          <a:xfrm>
            <a:off x="1206500" y="4248503"/>
            <a:ext cx="11314187"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560831" indent="-560831" defTabSz="2243271">
              <a:spcBef>
                <a:spcPts val="4100"/>
              </a:spcBef>
              <a:defRPr sz="4416"/>
            </a:pPr>
            <a:r>
              <a:t>Content delivery network: caches static content “at the edge” (e.g. cloudflare, Akamai)</a:t>
            </a:r>
          </a:p>
          <a:p>
            <a:pPr marL="560831" indent="-560831" defTabSz="2243271">
              <a:spcBef>
                <a:spcPts val="4100"/>
              </a:spcBef>
              <a:defRPr sz="4416"/>
            </a:pPr>
            <a:r>
              <a:t>Web servers: Speak HTTP, serve static content, load balance between app servers (e.g. haproxy, traefik)</a:t>
            </a:r>
          </a:p>
          <a:p>
            <a:pPr marL="560831" indent="-560831" defTabSz="2243271">
              <a:spcBef>
                <a:spcPts val="4100"/>
              </a:spcBef>
              <a:defRPr sz="4416"/>
            </a:pPr>
            <a:r>
              <a:t>App servers: Runs our application</a:t>
            </a:r>
          </a:p>
          <a:p>
            <a:pPr marL="560831" indent="-560831" defTabSz="2243271">
              <a:spcBef>
                <a:spcPts val="4100"/>
              </a:spcBef>
              <a:defRPr sz="4416"/>
            </a:pPr>
            <a:r>
              <a:t>Misc services: Logging, monitoring, firewall</a:t>
            </a:r>
          </a:p>
          <a:p>
            <a:pPr marL="560831" indent="-560831" defTabSz="2243271">
              <a:spcBef>
                <a:spcPts val="4100"/>
              </a:spcBef>
              <a:defRPr sz="4416"/>
            </a:pPr>
            <a:r>
              <a:t>Database servers: Persistent data</a:t>
            </a:r>
          </a:p>
        </p:txBody>
      </p:sp>
      <p:sp>
        <p:nvSpPr>
          <p:cNvPr id="184" name="Connection Line"/>
          <p:cNvSpPr/>
          <p:nvPr/>
        </p:nvSpPr>
        <p:spPr>
          <a:xfrm>
            <a:off x="18696193" y="4119949"/>
            <a:ext cx="1" cy="7988008"/>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a:lstStyle/>
          <a:p>
            <a:endParaRPr/>
          </a:p>
        </p:txBody>
      </p:sp>
      <p:pic>
        <p:nvPicPr>
          <p:cNvPr id="150" name="Image" descr="Image"/>
          <p:cNvPicPr>
            <a:picLocks noChangeAspect="1"/>
          </p:cNvPicPr>
          <p:nvPr/>
        </p:nvPicPr>
        <p:blipFill>
          <a:blip r:embed="rId3"/>
          <a:stretch>
            <a:fillRect/>
          </a:stretch>
        </p:blipFill>
        <p:spPr>
          <a:xfrm>
            <a:off x="16419123" y="12107956"/>
            <a:ext cx="1393032" cy="1393032"/>
          </a:xfrm>
          <a:prstGeom prst="rect">
            <a:avLst/>
          </a:prstGeom>
          <a:ln w="12700">
            <a:miter lim="400000"/>
          </a:ln>
        </p:spPr>
      </p:pic>
      <p:grpSp>
        <p:nvGrpSpPr>
          <p:cNvPr id="157" name="Group"/>
          <p:cNvGrpSpPr/>
          <p:nvPr/>
        </p:nvGrpSpPr>
        <p:grpSpPr>
          <a:xfrm>
            <a:off x="15800536" y="4131209"/>
            <a:ext cx="5791313" cy="1991005"/>
            <a:chOff x="0" y="0"/>
            <a:chExt cx="5791312" cy="1991003"/>
          </a:xfrm>
        </p:grpSpPr>
        <p:pic>
          <p:nvPicPr>
            <p:cNvPr id="151" name="Image" descr="Image"/>
            <p:cNvPicPr>
              <a:picLocks noChangeAspect="1"/>
            </p:cNvPicPr>
            <p:nvPr/>
          </p:nvPicPr>
          <p:blipFill>
            <a:blip r:embed="rId4"/>
            <a:srcRect r="71137"/>
            <a:stretch>
              <a:fillRect/>
            </a:stretch>
          </p:blipFill>
          <p:spPr>
            <a:xfrm>
              <a:off x="0" y="0"/>
              <a:ext cx="884089" cy="1991004"/>
            </a:xfrm>
            <a:prstGeom prst="rect">
              <a:avLst/>
            </a:prstGeom>
            <a:ln w="12700" cap="flat">
              <a:noFill/>
              <a:miter lim="400000"/>
            </a:ln>
            <a:effectLst/>
          </p:spPr>
        </p:pic>
        <p:pic>
          <p:nvPicPr>
            <p:cNvPr id="152" name="Image" descr="Image"/>
            <p:cNvPicPr>
              <a:picLocks noChangeAspect="1"/>
            </p:cNvPicPr>
            <p:nvPr/>
          </p:nvPicPr>
          <p:blipFill>
            <a:blip r:embed="rId4"/>
            <a:srcRect r="71137"/>
            <a:stretch>
              <a:fillRect/>
            </a:stretch>
          </p:blipFill>
          <p:spPr>
            <a:xfrm>
              <a:off x="981444" y="0"/>
              <a:ext cx="884090" cy="1991004"/>
            </a:xfrm>
            <a:prstGeom prst="rect">
              <a:avLst/>
            </a:prstGeom>
            <a:ln w="12700" cap="flat">
              <a:noFill/>
              <a:miter lim="400000"/>
            </a:ln>
            <a:effectLst/>
          </p:spPr>
        </p:pic>
        <p:pic>
          <p:nvPicPr>
            <p:cNvPr id="153" name="Image" descr="Image"/>
            <p:cNvPicPr>
              <a:picLocks noChangeAspect="1"/>
            </p:cNvPicPr>
            <p:nvPr/>
          </p:nvPicPr>
          <p:blipFill>
            <a:blip r:embed="rId4"/>
            <a:srcRect r="71137"/>
            <a:stretch>
              <a:fillRect/>
            </a:stretch>
          </p:blipFill>
          <p:spPr>
            <a:xfrm>
              <a:off x="1962888" y="0"/>
              <a:ext cx="884090" cy="1991004"/>
            </a:xfrm>
            <a:prstGeom prst="rect">
              <a:avLst/>
            </a:prstGeom>
            <a:ln w="12700" cap="flat">
              <a:noFill/>
              <a:miter lim="400000"/>
            </a:ln>
            <a:effectLst/>
          </p:spPr>
        </p:pic>
        <p:pic>
          <p:nvPicPr>
            <p:cNvPr id="154" name="Image" descr="Image"/>
            <p:cNvPicPr>
              <a:picLocks noChangeAspect="1"/>
            </p:cNvPicPr>
            <p:nvPr/>
          </p:nvPicPr>
          <p:blipFill>
            <a:blip r:embed="rId4"/>
            <a:srcRect r="71137"/>
            <a:stretch>
              <a:fillRect/>
            </a:stretch>
          </p:blipFill>
          <p:spPr>
            <a:xfrm>
              <a:off x="2944333" y="0"/>
              <a:ext cx="884090" cy="1991004"/>
            </a:xfrm>
            <a:prstGeom prst="rect">
              <a:avLst/>
            </a:prstGeom>
            <a:ln w="12700" cap="flat">
              <a:noFill/>
              <a:miter lim="400000"/>
            </a:ln>
            <a:effectLst/>
          </p:spPr>
        </p:pic>
        <p:pic>
          <p:nvPicPr>
            <p:cNvPr id="155" name="Image" descr="Image"/>
            <p:cNvPicPr>
              <a:picLocks noChangeAspect="1"/>
            </p:cNvPicPr>
            <p:nvPr/>
          </p:nvPicPr>
          <p:blipFill>
            <a:blip r:embed="rId4"/>
            <a:srcRect r="71137"/>
            <a:stretch>
              <a:fillRect/>
            </a:stretch>
          </p:blipFill>
          <p:spPr>
            <a:xfrm>
              <a:off x="3925777" y="0"/>
              <a:ext cx="884090" cy="1991004"/>
            </a:xfrm>
            <a:prstGeom prst="rect">
              <a:avLst/>
            </a:prstGeom>
            <a:ln w="12700" cap="flat">
              <a:noFill/>
              <a:miter lim="400000"/>
            </a:ln>
            <a:effectLst/>
          </p:spPr>
        </p:pic>
        <p:pic>
          <p:nvPicPr>
            <p:cNvPr id="156" name="Image" descr="Image"/>
            <p:cNvPicPr>
              <a:picLocks noChangeAspect="1"/>
            </p:cNvPicPr>
            <p:nvPr/>
          </p:nvPicPr>
          <p:blipFill>
            <a:blip r:embed="rId4"/>
            <a:srcRect r="71137"/>
            <a:stretch>
              <a:fillRect/>
            </a:stretch>
          </p:blipFill>
          <p:spPr>
            <a:xfrm>
              <a:off x="4907223" y="0"/>
              <a:ext cx="884090" cy="1991004"/>
            </a:xfrm>
            <a:prstGeom prst="rect">
              <a:avLst/>
            </a:prstGeom>
            <a:ln w="12700" cap="flat">
              <a:noFill/>
              <a:miter lim="400000"/>
            </a:ln>
            <a:effectLst/>
          </p:spPr>
        </p:pic>
      </p:grpSp>
      <p:grpSp>
        <p:nvGrpSpPr>
          <p:cNvPr id="162" name="Group"/>
          <p:cNvGrpSpPr/>
          <p:nvPr/>
        </p:nvGrpSpPr>
        <p:grpSpPr>
          <a:xfrm>
            <a:off x="16251420" y="6709982"/>
            <a:ext cx="4889327" cy="1631231"/>
            <a:chOff x="170829" y="66654"/>
            <a:chExt cx="4889326" cy="1631229"/>
          </a:xfrm>
        </p:grpSpPr>
        <p:pic>
          <p:nvPicPr>
            <p:cNvPr id="158" name="Image" descr="Image"/>
            <p:cNvPicPr>
              <a:picLocks noChangeAspect="1"/>
            </p:cNvPicPr>
            <p:nvPr/>
          </p:nvPicPr>
          <p:blipFill>
            <a:blip r:embed="rId5"/>
            <a:srcRect l="5330" t="46568" r="4293" b="46077"/>
            <a:stretch>
              <a:fillRect/>
            </a:stretch>
          </p:blipFill>
          <p:spPr>
            <a:xfrm>
              <a:off x="170830" y="66654"/>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pic>
          <p:nvPicPr>
            <p:cNvPr id="159" name="Image" descr="Image"/>
            <p:cNvPicPr>
              <a:picLocks noChangeAspect="1"/>
            </p:cNvPicPr>
            <p:nvPr/>
          </p:nvPicPr>
          <p:blipFill>
            <a:blip r:embed="rId5"/>
            <a:srcRect l="5330" t="46568" r="4293" b="46077"/>
            <a:stretch>
              <a:fillRect/>
            </a:stretch>
          </p:blipFill>
          <p:spPr>
            <a:xfrm>
              <a:off x="170830" y="477420"/>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pic>
          <p:nvPicPr>
            <p:cNvPr id="160" name="Image" descr="Image"/>
            <p:cNvPicPr>
              <a:picLocks noChangeAspect="1"/>
            </p:cNvPicPr>
            <p:nvPr/>
          </p:nvPicPr>
          <p:blipFill>
            <a:blip r:embed="rId5"/>
            <a:srcRect l="5330" t="46568" r="4293" b="46077"/>
            <a:stretch>
              <a:fillRect/>
            </a:stretch>
          </p:blipFill>
          <p:spPr>
            <a:xfrm>
              <a:off x="170830" y="855720"/>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pic>
          <p:nvPicPr>
            <p:cNvPr id="161" name="Image" descr="Image"/>
            <p:cNvPicPr>
              <a:picLocks noChangeAspect="1"/>
            </p:cNvPicPr>
            <p:nvPr/>
          </p:nvPicPr>
          <p:blipFill>
            <a:blip r:embed="rId5"/>
            <a:srcRect l="5330" t="46568" r="4293" b="46077"/>
            <a:stretch>
              <a:fillRect/>
            </a:stretch>
          </p:blipFill>
          <p:spPr>
            <a:xfrm>
              <a:off x="170830" y="1266486"/>
              <a:ext cx="4889327" cy="431399"/>
            </a:xfrm>
            <a:custGeom>
              <a:avLst/>
              <a:gdLst/>
              <a:ahLst/>
              <a:cxnLst>
                <a:cxn ang="0">
                  <a:pos x="wd2" y="hd2"/>
                </a:cxn>
                <a:cxn ang="5400000">
                  <a:pos x="wd2" y="hd2"/>
                </a:cxn>
                <a:cxn ang="10800000">
                  <a:pos x="wd2" y="hd2"/>
                </a:cxn>
                <a:cxn ang="16200000">
                  <a:pos x="wd2" y="hd2"/>
                </a:cxn>
              </a:cxnLst>
              <a:rect l="0" t="0" r="r" b="b"/>
              <a:pathLst>
                <a:path w="21590" h="21231" extrusionOk="0">
                  <a:moveTo>
                    <a:pt x="10716" y="21"/>
                  </a:moveTo>
                  <a:cubicBezTo>
                    <a:pt x="5410" y="91"/>
                    <a:pt x="118" y="330"/>
                    <a:pt x="70" y="665"/>
                  </a:cubicBezTo>
                  <a:cubicBezTo>
                    <a:pt x="12" y="1062"/>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2" y="-50"/>
                    <a:pt x="10716" y="21"/>
                  </a:cubicBezTo>
                  <a:close/>
                </a:path>
              </a:pathLst>
            </a:custGeom>
            <a:ln w="12700" cap="flat">
              <a:noFill/>
              <a:miter lim="400000"/>
            </a:ln>
            <a:effectLst/>
          </p:spPr>
        </p:pic>
      </p:grpSp>
      <p:grpSp>
        <p:nvGrpSpPr>
          <p:cNvPr id="167" name="Group"/>
          <p:cNvGrpSpPr/>
          <p:nvPr/>
        </p:nvGrpSpPr>
        <p:grpSpPr>
          <a:xfrm>
            <a:off x="16136320" y="9464132"/>
            <a:ext cx="5321868" cy="1735745"/>
            <a:chOff x="0" y="0"/>
            <a:chExt cx="5321867" cy="1735743"/>
          </a:xfrm>
        </p:grpSpPr>
        <p:pic>
          <p:nvPicPr>
            <p:cNvPr id="163" name="Image" descr="Image"/>
            <p:cNvPicPr>
              <a:picLocks noChangeAspect="1"/>
            </p:cNvPicPr>
            <p:nvPr/>
          </p:nvPicPr>
          <p:blipFill>
            <a:blip r:embed="rId6"/>
            <a:stretch>
              <a:fillRect/>
            </a:stretch>
          </p:blipFill>
          <p:spPr>
            <a:xfrm>
              <a:off x="1321593" y="0"/>
              <a:ext cx="1321369" cy="1735744"/>
            </a:xfrm>
            <a:prstGeom prst="rect">
              <a:avLst/>
            </a:prstGeom>
            <a:ln w="12700" cap="flat">
              <a:noFill/>
              <a:miter lim="400000"/>
            </a:ln>
            <a:effectLst/>
          </p:spPr>
        </p:pic>
        <p:pic>
          <p:nvPicPr>
            <p:cNvPr id="164" name="Image" descr="Image"/>
            <p:cNvPicPr>
              <a:picLocks noChangeAspect="1"/>
            </p:cNvPicPr>
            <p:nvPr/>
          </p:nvPicPr>
          <p:blipFill>
            <a:blip r:embed="rId6"/>
            <a:stretch>
              <a:fillRect/>
            </a:stretch>
          </p:blipFill>
          <p:spPr>
            <a:xfrm>
              <a:off x="0" y="0"/>
              <a:ext cx="1321368" cy="1735744"/>
            </a:xfrm>
            <a:prstGeom prst="rect">
              <a:avLst/>
            </a:prstGeom>
            <a:ln w="12700" cap="flat">
              <a:noFill/>
              <a:miter lim="400000"/>
            </a:ln>
            <a:effectLst/>
          </p:spPr>
        </p:pic>
        <p:pic>
          <p:nvPicPr>
            <p:cNvPr id="165" name="Image" descr="Image"/>
            <p:cNvPicPr>
              <a:picLocks noChangeAspect="1"/>
            </p:cNvPicPr>
            <p:nvPr/>
          </p:nvPicPr>
          <p:blipFill>
            <a:blip r:embed="rId6"/>
            <a:stretch>
              <a:fillRect/>
            </a:stretch>
          </p:blipFill>
          <p:spPr>
            <a:xfrm>
              <a:off x="2661046" y="0"/>
              <a:ext cx="1321369" cy="1735744"/>
            </a:xfrm>
            <a:prstGeom prst="rect">
              <a:avLst/>
            </a:prstGeom>
            <a:ln w="12700" cap="flat">
              <a:noFill/>
              <a:miter lim="400000"/>
            </a:ln>
            <a:effectLst/>
          </p:spPr>
        </p:pic>
        <p:pic>
          <p:nvPicPr>
            <p:cNvPr id="166" name="Image" descr="Image"/>
            <p:cNvPicPr>
              <a:picLocks noChangeAspect="1"/>
            </p:cNvPicPr>
            <p:nvPr/>
          </p:nvPicPr>
          <p:blipFill>
            <a:blip r:embed="rId6"/>
            <a:stretch>
              <a:fillRect/>
            </a:stretch>
          </p:blipFill>
          <p:spPr>
            <a:xfrm>
              <a:off x="4000500" y="0"/>
              <a:ext cx="1321368" cy="1735744"/>
            </a:xfrm>
            <a:prstGeom prst="rect">
              <a:avLst/>
            </a:prstGeom>
            <a:ln w="12700" cap="flat">
              <a:noFill/>
              <a:miter lim="400000"/>
            </a:ln>
            <a:effectLst/>
          </p:spPr>
        </p:pic>
      </p:grpSp>
      <p:sp>
        <p:nvSpPr>
          <p:cNvPr id="168" name="Content Delivery Network"/>
          <p:cNvSpPr txBox="1"/>
          <p:nvPr/>
        </p:nvSpPr>
        <p:spPr>
          <a:xfrm>
            <a:off x="21812110" y="4140874"/>
            <a:ext cx="2265079" cy="1971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Content Delivery Network</a:t>
            </a:r>
          </a:p>
        </p:txBody>
      </p:sp>
      <p:sp>
        <p:nvSpPr>
          <p:cNvPr id="169" name="Web Servers"/>
          <p:cNvSpPr txBox="1"/>
          <p:nvPr/>
        </p:nvSpPr>
        <p:spPr>
          <a:xfrm>
            <a:off x="21490641" y="6830162"/>
            <a:ext cx="2265079" cy="1362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Web Servers</a:t>
            </a:r>
          </a:p>
        </p:txBody>
      </p:sp>
      <p:sp>
        <p:nvSpPr>
          <p:cNvPr id="170" name="App Servers"/>
          <p:cNvSpPr txBox="1"/>
          <p:nvPr/>
        </p:nvSpPr>
        <p:spPr>
          <a:xfrm>
            <a:off x="21490641" y="9650965"/>
            <a:ext cx="2265079" cy="1362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App Servers</a:t>
            </a:r>
          </a:p>
        </p:txBody>
      </p:sp>
      <p:pic>
        <p:nvPicPr>
          <p:cNvPr id="171" name="Image" descr="Image"/>
          <p:cNvPicPr>
            <a:picLocks noChangeAspect="1"/>
          </p:cNvPicPr>
          <p:nvPr/>
        </p:nvPicPr>
        <p:blipFill>
          <a:blip r:embed="rId3"/>
          <a:stretch>
            <a:fillRect/>
          </a:stretch>
        </p:blipFill>
        <p:spPr>
          <a:xfrm>
            <a:off x="17999678" y="12107956"/>
            <a:ext cx="1393032" cy="1393032"/>
          </a:xfrm>
          <a:prstGeom prst="rect">
            <a:avLst/>
          </a:prstGeom>
          <a:ln w="12700">
            <a:miter lim="400000"/>
          </a:ln>
        </p:spPr>
      </p:pic>
      <p:pic>
        <p:nvPicPr>
          <p:cNvPr id="172" name="Image" descr="Image"/>
          <p:cNvPicPr>
            <a:picLocks noChangeAspect="1"/>
          </p:cNvPicPr>
          <p:nvPr/>
        </p:nvPicPr>
        <p:blipFill>
          <a:blip r:embed="rId3"/>
          <a:stretch>
            <a:fillRect/>
          </a:stretch>
        </p:blipFill>
        <p:spPr>
          <a:xfrm>
            <a:off x="19580232" y="12107956"/>
            <a:ext cx="1393033" cy="1393032"/>
          </a:xfrm>
          <a:prstGeom prst="rect">
            <a:avLst/>
          </a:prstGeom>
          <a:ln w="12700">
            <a:miter lim="400000"/>
          </a:ln>
        </p:spPr>
      </p:pic>
      <p:sp>
        <p:nvSpPr>
          <p:cNvPr id="173" name="Database servers"/>
          <p:cNvSpPr txBox="1"/>
          <p:nvPr/>
        </p:nvSpPr>
        <p:spPr>
          <a:xfrm>
            <a:off x="21202519" y="12123434"/>
            <a:ext cx="2553201" cy="1362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Database servers</a:t>
            </a:r>
          </a:p>
        </p:txBody>
      </p:sp>
      <p:pic>
        <p:nvPicPr>
          <p:cNvPr id="174" name="Image" descr="Image"/>
          <p:cNvPicPr>
            <a:picLocks noChangeAspect="1"/>
          </p:cNvPicPr>
          <p:nvPr/>
        </p:nvPicPr>
        <p:blipFill>
          <a:blip r:embed="rId7"/>
          <a:stretch>
            <a:fillRect/>
          </a:stretch>
        </p:blipFill>
        <p:spPr>
          <a:xfrm>
            <a:off x="16490560" y="2226855"/>
            <a:ext cx="4411267" cy="1893095"/>
          </a:xfrm>
          <a:prstGeom prst="rect">
            <a:avLst/>
          </a:prstGeom>
          <a:ln w="12700">
            <a:miter lim="400000"/>
          </a:ln>
        </p:spPr>
      </p:pic>
      <p:grpSp>
        <p:nvGrpSpPr>
          <p:cNvPr id="177" name="Group"/>
          <p:cNvGrpSpPr/>
          <p:nvPr/>
        </p:nvGrpSpPr>
        <p:grpSpPr>
          <a:xfrm>
            <a:off x="13661097" y="9509965"/>
            <a:ext cx="1865535" cy="1991005"/>
            <a:chOff x="0" y="0"/>
            <a:chExt cx="1865533" cy="1991003"/>
          </a:xfrm>
        </p:grpSpPr>
        <p:pic>
          <p:nvPicPr>
            <p:cNvPr id="175" name="Image" descr="Image"/>
            <p:cNvPicPr>
              <a:picLocks noChangeAspect="1"/>
            </p:cNvPicPr>
            <p:nvPr/>
          </p:nvPicPr>
          <p:blipFill>
            <a:blip r:embed="rId4"/>
            <a:srcRect r="71137"/>
            <a:stretch>
              <a:fillRect/>
            </a:stretch>
          </p:blipFill>
          <p:spPr>
            <a:xfrm>
              <a:off x="0" y="0"/>
              <a:ext cx="884089" cy="1991004"/>
            </a:xfrm>
            <a:prstGeom prst="rect">
              <a:avLst/>
            </a:prstGeom>
            <a:ln w="12700" cap="flat">
              <a:noFill/>
              <a:miter lim="400000"/>
            </a:ln>
            <a:effectLst/>
          </p:spPr>
        </p:pic>
        <p:pic>
          <p:nvPicPr>
            <p:cNvPr id="176" name="Image" descr="Image"/>
            <p:cNvPicPr>
              <a:picLocks noChangeAspect="1"/>
            </p:cNvPicPr>
            <p:nvPr/>
          </p:nvPicPr>
          <p:blipFill>
            <a:blip r:embed="rId4"/>
            <a:srcRect r="71137"/>
            <a:stretch>
              <a:fillRect/>
            </a:stretch>
          </p:blipFill>
          <p:spPr>
            <a:xfrm>
              <a:off x="981444" y="0"/>
              <a:ext cx="884090" cy="1991004"/>
            </a:xfrm>
            <a:prstGeom prst="rect">
              <a:avLst/>
            </a:prstGeom>
            <a:ln w="12700" cap="flat">
              <a:noFill/>
              <a:miter lim="400000"/>
            </a:ln>
            <a:effectLst/>
          </p:spPr>
        </p:pic>
      </p:grpSp>
      <p:sp>
        <p:nvSpPr>
          <p:cNvPr id="178" name="Misc Services"/>
          <p:cNvSpPr txBox="1"/>
          <p:nvPr/>
        </p:nvSpPr>
        <p:spPr>
          <a:xfrm>
            <a:off x="13461325" y="11806868"/>
            <a:ext cx="2265079" cy="1362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Misc Services</a:t>
            </a:r>
          </a:p>
        </p:txBody>
      </p:sp>
      <p:sp>
        <p:nvSpPr>
          <p:cNvPr id="185" name="Connection Line"/>
          <p:cNvSpPr/>
          <p:nvPr/>
        </p:nvSpPr>
        <p:spPr>
          <a:xfrm>
            <a:off x="15057535" y="8330622"/>
            <a:ext cx="1256193" cy="12337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a:lstStyle/>
          <a:p>
            <a:endParaRPr/>
          </a:p>
        </p:txBody>
      </p:sp>
      <p:grpSp>
        <p:nvGrpSpPr>
          <p:cNvPr id="182" name="Group"/>
          <p:cNvGrpSpPr/>
          <p:nvPr/>
        </p:nvGrpSpPr>
        <p:grpSpPr>
          <a:xfrm>
            <a:off x="13138644" y="2735630"/>
            <a:ext cx="2037954" cy="3502423"/>
            <a:chOff x="280114" y="0"/>
            <a:chExt cx="2037953" cy="3502421"/>
          </a:xfrm>
        </p:grpSpPr>
        <p:pic>
          <p:nvPicPr>
            <p:cNvPr id="180" name="Image" descr="Image"/>
            <p:cNvPicPr>
              <a:picLocks noChangeAspect="1"/>
            </p:cNvPicPr>
            <p:nvPr/>
          </p:nvPicPr>
          <p:blipFill>
            <a:blip r:embed="rId8"/>
            <a:stretch>
              <a:fillRect/>
            </a:stretch>
          </p:blipFill>
          <p:spPr>
            <a:xfrm>
              <a:off x="280114" y="0"/>
              <a:ext cx="1266393" cy="1857375"/>
            </a:xfrm>
            <a:prstGeom prst="rect">
              <a:avLst/>
            </a:prstGeom>
            <a:ln w="12700" cap="flat">
              <a:noFill/>
              <a:miter lim="400000"/>
            </a:ln>
            <a:effectLst/>
          </p:spPr>
        </p:pic>
        <p:sp>
          <p:nvSpPr>
            <p:cNvPr id="181" name="Clients"/>
            <p:cNvSpPr/>
            <p:nvPr/>
          </p:nvSpPr>
          <p:spPr>
            <a:xfrm>
              <a:off x="1048067" y="2232421"/>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Clients</a:t>
              </a:r>
            </a:p>
          </p:txBody>
        </p:sp>
      </p:grpSp>
      <p:sp>
        <p:nvSpPr>
          <p:cNvPr id="186" name="Connection Line"/>
          <p:cNvSpPr/>
          <p:nvPr/>
        </p:nvSpPr>
        <p:spPr>
          <a:xfrm>
            <a:off x="14405151" y="3028291"/>
            <a:ext cx="2085410" cy="74129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a:lstStyle/>
          <a:p>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Build Systems"/>
          <p:cNvSpPr txBox="1">
            <a:spLocks noGrp="1"/>
          </p:cNvSpPr>
          <p:nvPr>
            <p:ph type="title"/>
          </p:nvPr>
        </p:nvSpPr>
        <p:spPr>
          <a:prstGeom prst="rect">
            <a:avLst/>
          </a:prstGeom>
        </p:spPr>
        <p:txBody>
          <a:bodyPr/>
          <a:lstStyle>
            <a:lvl1pPr>
              <a:defRPr spc="-200"/>
            </a:lvl1pPr>
          </a:lstStyle>
          <a:p>
            <a:r>
              <a:t>What is cloud infrastructure?</a:t>
            </a:r>
          </a:p>
        </p:txBody>
      </p:sp>
      <p:sp>
        <p:nvSpPr>
          <p:cNvPr id="191" name="Not just compilation"/>
          <p:cNvSpPr txBox="1">
            <a:spLocks noGrp="1"/>
          </p:cNvSpPr>
          <p:nvPr>
            <p:ph type="body" sz="quarter" idx="1"/>
          </p:nvPr>
        </p:nvSpPr>
        <p:spPr>
          <a:xfrm>
            <a:off x="1206500" y="2372961"/>
            <a:ext cx="21971000" cy="934780"/>
          </a:xfrm>
          <a:prstGeom prst="rect">
            <a:avLst/>
          </a:prstGeom>
        </p:spPr>
        <p:txBody>
          <a:bodyPr/>
          <a:lstStyle/>
          <a:p>
            <a:endParaRPr/>
          </a:p>
        </p:txBody>
      </p:sp>
      <p:sp>
        <p:nvSpPr>
          <p:cNvPr id="192" name="Fetch dependencies and link them (using a package manager like maven, pip or npm)…"/>
          <p:cNvSpPr txBox="1">
            <a:spLocks noGrp="1"/>
          </p:cNvSpPr>
          <p:nvPr>
            <p:ph type="body" idx="21"/>
          </p:nvPr>
        </p:nvSpPr>
        <p:spPr>
          <a:xfrm>
            <a:off x="1206500" y="4248503"/>
            <a:ext cx="14566871" cy="825601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buSzPct val="100000"/>
            </a:pPr>
            <a:r>
              <a:t>Our apps run on a “tall stack” of dependencies</a:t>
            </a:r>
          </a:p>
          <a:p>
            <a:pPr marL="481263" indent="-481263">
              <a:buSzPct val="100000"/>
            </a:pPr>
            <a:r>
              <a:t>Traditionally this full stack is self-managed</a:t>
            </a:r>
          </a:p>
          <a:p>
            <a:pPr marL="481263" indent="-481263">
              <a:buSzPct val="100000"/>
            </a:pPr>
            <a:r>
              <a:t>Cloud providers offer a range of products that manage parts of that stack for us:</a:t>
            </a:r>
          </a:p>
          <a:p>
            <a:pPr marL="862263" lvl="1" indent="-481263" defTabSz="2438337">
              <a:lnSpc>
                <a:spcPct val="90000"/>
              </a:lnSpc>
              <a:spcBef>
                <a:spcPts val="4500"/>
              </a:spcBef>
              <a:buSzPct val="100000"/>
              <a:defRPr sz="4800" b="0"/>
            </a:pPr>
            <a:r>
              <a:t>“Infrastructure as a service”</a:t>
            </a:r>
          </a:p>
          <a:p>
            <a:pPr marL="862263" lvl="1" indent="-481263" defTabSz="2438337">
              <a:lnSpc>
                <a:spcPct val="90000"/>
              </a:lnSpc>
              <a:spcBef>
                <a:spcPts val="4500"/>
              </a:spcBef>
              <a:buSzPct val="100000"/>
              <a:defRPr sz="4800" b="0"/>
            </a:pPr>
            <a:r>
              <a:t>“Platform as a service”</a:t>
            </a:r>
          </a:p>
          <a:p>
            <a:pPr marL="862263" lvl="1" indent="-481263" defTabSz="2438337">
              <a:lnSpc>
                <a:spcPct val="90000"/>
              </a:lnSpc>
              <a:spcBef>
                <a:spcPts val="4500"/>
              </a:spcBef>
              <a:buSzPct val="100000"/>
              <a:defRPr sz="4800" b="0"/>
            </a:pPr>
            <a:r>
              <a:t>“Software as a Service”</a:t>
            </a:r>
          </a:p>
        </p:txBody>
      </p:sp>
      <p:grpSp>
        <p:nvGrpSpPr>
          <p:cNvPr id="202" name="Group"/>
          <p:cNvGrpSpPr/>
          <p:nvPr/>
        </p:nvGrpSpPr>
        <p:grpSpPr>
          <a:xfrm>
            <a:off x="16818174" y="4268483"/>
            <a:ext cx="3362792" cy="7987264"/>
            <a:chOff x="0" y="0"/>
            <a:chExt cx="3362790" cy="7987263"/>
          </a:xfrm>
        </p:grpSpPr>
        <p:sp>
          <p:nvSpPr>
            <p:cNvPr id="193" name="Physical data center"/>
            <p:cNvSpPr/>
            <p:nvPr/>
          </p:nvSpPr>
          <p:spPr>
            <a:xfrm>
              <a:off x="76119" y="6648287"/>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194" name="Network"/>
            <p:cNvSpPr/>
            <p:nvPr/>
          </p:nvSpPr>
          <p:spPr>
            <a:xfrm>
              <a:off x="76119" y="5698533"/>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195" name="Storage"/>
            <p:cNvSpPr/>
            <p:nvPr/>
          </p:nvSpPr>
          <p:spPr>
            <a:xfrm>
              <a:off x="76119" y="4748776"/>
              <a:ext cx="3210552" cy="766024"/>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196" name="Physical Server"/>
            <p:cNvSpPr/>
            <p:nvPr/>
          </p:nvSpPr>
          <p:spPr>
            <a:xfrm>
              <a:off x="76119" y="379902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197" name="Operating System"/>
            <p:cNvSpPr/>
            <p:nvPr/>
          </p:nvSpPr>
          <p:spPr>
            <a:xfrm>
              <a:off x="76119" y="189951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198" name="Middleware"/>
            <p:cNvSpPr/>
            <p:nvPr/>
          </p:nvSpPr>
          <p:spPr>
            <a:xfrm>
              <a:off x="76119" y="949755"/>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199" name="Application"/>
            <p:cNvSpPr/>
            <p:nvPr/>
          </p:nvSpPr>
          <p:spPr>
            <a:xfrm>
              <a:off x="76119" y="0"/>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00" name="Traditional, on-premises computing"/>
            <p:cNvSpPr/>
            <p:nvPr/>
          </p:nvSpPr>
          <p:spPr>
            <a:xfrm>
              <a:off x="0" y="798726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Traditional, on-premises computing</a:t>
              </a:r>
            </a:p>
          </p:txBody>
        </p:sp>
        <p:sp>
          <p:nvSpPr>
            <p:cNvPr id="201" name="Virtualization"/>
            <p:cNvSpPr/>
            <p:nvPr/>
          </p:nvSpPr>
          <p:spPr>
            <a:xfrm>
              <a:off x="76119" y="2849266"/>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grpSp>
      <p:grpSp>
        <p:nvGrpSpPr>
          <p:cNvPr id="212" name="Group"/>
          <p:cNvGrpSpPr/>
          <p:nvPr/>
        </p:nvGrpSpPr>
        <p:grpSpPr>
          <a:xfrm>
            <a:off x="20418986" y="4291015"/>
            <a:ext cx="3362791" cy="7983604"/>
            <a:chOff x="0" y="0"/>
            <a:chExt cx="3362790" cy="7983603"/>
          </a:xfrm>
        </p:grpSpPr>
        <p:sp>
          <p:nvSpPr>
            <p:cNvPr id="203"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04"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05"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06"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07" name="Operating System"/>
            <p:cNvSpPr/>
            <p:nvPr/>
          </p:nvSpPr>
          <p:spPr>
            <a:xfrm>
              <a:off x="76119" y="1906830"/>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08" name="Middleware"/>
            <p:cNvSpPr/>
            <p:nvPr/>
          </p:nvSpPr>
          <p:spPr>
            <a:xfrm>
              <a:off x="76119" y="9534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09"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10"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211" name="Platform-as-a-Service"/>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Platform-as-a-Service</a:t>
              </a:r>
            </a:p>
          </p:txBody>
        </p:sp>
      </p:grpSp>
      <p:sp>
        <p:nvSpPr>
          <p:cNvPr id="213" name="Self-managed"/>
          <p:cNvSpPr txBox="1"/>
          <p:nvPr/>
        </p:nvSpPr>
        <p:spPr>
          <a:xfrm>
            <a:off x="16818174" y="12923193"/>
            <a:ext cx="3362792"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214" name="Vendor-managed"/>
          <p:cNvSpPr txBox="1"/>
          <p:nvPr/>
        </p:nvSpPr>
        <p:spPr>
          <a:xfrm>
            <a:off x="20418986" y="12923193"/>
            <a:ext cx="3362791"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Cloud Infrastructure Creates Economies of Scale"/>
          <p:cNvSpPr txBox="1">
            <a:spLocks noGrp="1"/>
          </p:cNvSpPr>
          <p:nvPr>
            <p:ph type="title"/>
          </p:nvPr>
        </p:nvSpPr>
        <p:spPr>
          <a:prstGeom prst="rect">
            <a:avLst/>
          </a:prstGeom>
        </p:spPr>
        <p:txBody>
          <a:bodyPr/>
          <a:lstStyle>
            <a:lvl1pPr defTabSz="2194504">
              <a:defRPr sz="7650" spc="-153"/>
            </a:lvl1pPr>
          </a:lstStyle>
          <a:p>
            <a:r>
              <a:t>Cloud Infrastructure Creates Economies of Scale</a:t>
            </a:r>
          </a:p>
        </p:txBody>
      </p:sp>
      <p:sp>
        <p:nvSpPr>
          <p:cNvPr id="219" name="Slide Subtitle"/>
          <p:cNvSpPr txBox="1">
            <a:spLocks noGrp="1"/>
          </p:cNvSpPr>
          <p:nvPr>
            <p:ph type="body" sz="quarter" idx="1"/>
          </p:nvPr>
        </p:nvSpPr>
        <p:spPr>
          <a:prstGeom prst="rect">
            <a:avLst/>
          </a:prstGeom>
        </p:spPr>
        <p:txBody>
          <a:bodyPr/>
          <a:lstStyle/>
          <a:p>
            <a:endParaRPr/>
          </a:p>
        </p:txBody>
      </p:sp>
      <p:sp>
        <p:nvSpPr>
          <p:cNvPr id="220" name="Body Level One…"/>
          <p:cNvSpPr txBox="1">
            <a:spLocks noGrp="1"/>
          </p:cNvSpPr>
          <p:nvPr>
            <p:ph type="body" idx="21"/>
          </p:nvPr>
        </p:nvSpPr>
        <p:spPr>
          <a:xfrm>
            <a:off x="1206500" y="4248503"/>
            <a:ext cx="19225585"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380197" indent="-380197" defTabSz="1926287">
              <a:spcBef>
                <a:spcPts val="3500"/>
              </a:spcBef>
              <a:buSzPct val="100000"/>
              <a:defRPr sz="3792"/>
            </a:pPr>
            <a:r>
              <a:t>At the physical level:</a:t>
            </a:r>
          </a:p>
          <a:p>
            <a:pPr marL="681187" lvl="1" indent="-380197" defTabSz="1926287">
              <a:lnSpc>
                <a:spcPct val="90000"/>
              </a:lnSpc>
              <a:spcBef>
                <a:spcPts val="3500"/>
              </a:spcBef>
              <a:buSzPct val="100000"/>
              <a:defRPr sz="3792" b="0"/>
            </a:pPr>
            <a:r>
              <a:t>Multiple customers’ physical machines in the same data center</a:t>
            </a:r>
          </a:p>
          <a:p>
            <a:pPr marL="681187" lvl="1" indent="-380197" defTabSz="1926287">
              <a:lnSpc>
                <a:spcPct val="90000"/>
              </a:lnSpc>
              <a:spcBef>
                <a:spcPts val="3500"/>
              </a:spcBef>
              <a:buSzPct val="100000"/>
              <a:defRPr sz="3792" b="0"/>
            </a:pPr>
            <a:r>
              <a:t>Save on physical costs (centralize power, cooling, security, maintenance)</a:t>
            </a:r>
          </a:p>
          <a:p>
            <a:pPr marL="380197" indent="-380197" defTabSz="1926287">
              <a:spcBef>
                <a:spcPts val="3500"/>
              </a:spcBef>
              <a:buSzPct val="100000"/>
              <a:defRPr sz="3792"/>
            </a:pPr>
            <a:r>
              <a:t>At the physical server level:</a:t>
            </a:r>
          </a:p>
          <a:p>
            <a:pPr marL="681187" lvl="1" indent="-380197" defTabSz="1926287">
              <a:lnSpc>
                <a:spcPct val="90000"/>
              </a:lnSpc>
              <a:spcBef>
                <a:spcPts val="3500"/>
              </a:spcBef>
              <a:buSzPct val="100000"/>
              <a:defRPr sz="3792" b="0"/>
            </a:pPr>
            <a:r>
              <a:t>Multiple customers’ virtual machines in the same physical machine</a:t>
            </a:r>
          </a:p>
          <a:p>
            <a:pPr marL="681187" lvl="1" indent="-380197" defTabSz="1926287">
              <a:lnSpc>
                <a:spcPct val="90000"/>
              </a:lnSpc>
              <a:spcBef>
                <a:spcPts val="3500"/>
              </a:spcBef>
              <a:buSzPct val="100000"/>
              <a:defRPr sz="3792" b="0"/>
            </a:pPr>
            <a:r>
              <a:t>Save on resource costs (utilize marginal computing capacity)</a:t>
            </a:r>
          </a:p>
          <a:p>
            <a:pPr marL="380197" indent="-380197" defTabSz="1926287">
              <a:spcBef>
                <a:spcPts val="3500"/>
              </a:spcBef>
              <a:buSzPct val="100000"/>
              <a:defRPr sz="3792"/>
            </a:pPr>
            <a:r>
              <a:t>At the application level:</a:t>
            </a:r>
          </a:p>
          <a:p>
            <a:pPr marL="681187" lvl="1" indent="-380197" defTabSz="1926287">
              <a:lnSpc>
                <a:spcPct val="90000"/>
              </a:lnSpc>
              <a:spcBef>
                <a:spcPts val="3500"/>
              </a:spcBef>
              <a:buSzPct val="100000"/>
              <a:defRPr sz="3792" b="0"/>
            </a:pPr>
            <a:r>
              <a:t>Multiple customer’s applications hosted in same virtual machine</a:t>
            </a:r>
          </a:p>
          <a:p>
            <a:pPr marL="681187" lvl="1" indent="-380197" defTabSz="1926287">
              <a:lnSpc>
                <a:spcPct val="90000"/>
              </a:lnSpc>
              <a:spcBef>
                <a:spcPts val="3500"/>
              </a:spcBef>
              <a:buSzPct val="100000"/>
              <a:defRPr sz="3792" b="0"/>
            </a:pPr>
            <a:r>
              <a:t>Save on resource overhead (eliminate redundant infrastructure like OS)</a:t>
            </a:r>
          </a:p>
        </p:txBody>
      </p:sp>
      <p:grpSp>
        <p:nvGrpSpPr>
          <p:cNvPr id="230" name="Group"/>
          <p:cNvGrpSpPr/>
          <p:nvPr/>
        </p:nvGrpSpPr>
        <p:grpSpPr>
          <a:xfrm>
            <a:off x="19723186" y="4114737"/>
            <a:ext cx="3362791" cy="8253821"/>
            <a:chOff x="0" y="0"/>
            <a:chExt cx="3362790" cy="8253820"/>
          </a:xfrm>
        </p:grpSpPr>
        <p:sp>
          <p:nvSpPr>
            <p:cNvPr id="221" name="Physical data center"/>
            <p:cNvSpPr/>
            <p:nvPr/>
          </p:nvSpPr>
          <p:spPr>
            <a:xfrm>
              <a:off x="76119" y="6648287"/>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22" name="Network"/>
            <p:cNvSpPr/>
            <p:nvPr/>
          </p:nvSpPr>
          <p:spPr>
            <a:xfrm>
              <a:off x="76119" y="5698533"/>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23" name="Storage"/>
            <p:cNvSpPr/>
            <p:nvPr/>
          </p:nvSpPr>
          <p:spPr>
            <a:xfrm>
              <a:off x="76119" y="4748776"/>
              <a:ext cx="3210552" cy="766024"/>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24" name="Physical Server"/>
            <p:cNvSpPr/>
            <p:nvPr/>
          </p:nvSpPr>
          <p:spPr>
            <a:xfrm>
              <a:off x="76119" y="379902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25" name="Operating System"/>
            <p:cNvSpPr/>
            <p:nvPr/>
          </p:nvSpPr>
          <p:spPr>
            <a:xfrm>
              <a:off x="76119" y="1899511"/>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26" name="Middleware"/>
            <p:cNvSpPr/>
            <p:nvPr/>
          </p:nvSpPr>
          <p:spPr>
            <a:xfrm>
              <a:off x="76119" y="949755"/>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27" name="Application"/>
            <p:cNvSpPr/>
            <p:nvPr/>
          </p:nvSpPr>
          <p:spPr>
            <a:xfrm>
              <a:off x="76119" y="0"/>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28" name="Multiple customers could share each of these tiers"/>
            <p:cNvSpPr/>
            <p:nvPr/>
          </p:nvSpPr>
          <p:spPr>
            <a:xfrm>
              <a:off x="0" y="8253820"/>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i="1">
                  <a:solidFill>
                    <a:srgbClr val="000000"/>
                  </a:solidFill>
                </a:defRPr>
              </a:lvl1pPr>
            </a:lstStyle>
            <a:p>
              <a:r>
                <a:t>Multiple customers could share each of these tiers</a:t>
              </a:r>
            </a:p>
          </p:txBody>
        </p:sp>
        <p:sp>
          <p:nvSpPr>
            <p:cNvPr id="229" name="Virtualization"/>
            <p:cNvSpPr/>
            <p:nvPr/>
          </p:nvSpPr>
          <p:spPr>
            <a:xfrm>
              <a:off x="76119" y="2849266"/>
              <a:ext cx="3210552"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gr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235" name="Slide Subtitle"/>
          <p:cNvSpPr txBox="1">
            <a:spLocks noGrp="1"/>
          </p:cNvSpPr>
          <p:nvPr>
            <p:ph type="body" sz="quarter" idx="1"/>
          </p:nvPr>
        </p:nvSpPr>
        <p:spPr>
          <a:prstGeom prst="rect">
            <a:avLst/>
          </a:prstGeom>
        </p:spPr>
        <p:txBody>
          <a:bodyPr/>
          <a:lstStyle/>
          <a:p>
            <a:endParaRPr/>
          </a:p>
        </p:txBody>
      </p:sp>
      <p:sp>
        <p:nvSpPr>
          <p:cNvPr id="236" name="Body Level One…"/>
          <p:cNvSpPr txBox="1">
            <a:spLocks noGrp="1"/>
          </p:cNvSpPr>
          <p:nvPr>
            <p:ph type="body" idx="21"/>
          </p:nvPr>
        </p:nvSpPr>
        <p:spPr>
          <a:xfrm>
            <a:off x="1206500" y="4248503"/>
            <a:ext cx="19225585"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62012" indent="-462012" defTabSz="2340804">
              <a:spcBef>
                <a:spcPts val="4300"/>
              </a:spcBef>
              <a:buSzPct val="100000"/>
              <a:defRPr sz="4608"/>
            </a:pPr>
            <a:r>
              <a:t>“Traditional” computing infrastructure requires capital investment</a:t>
            </a:r>
          </a:p>
          <a:p>
            <a:pPr marL="827772" lvl="1" indent="-462012" defTabSz="2340804">
              <a:lnSpc>
                <a:spcPct val="90000"/>
              </a:lnSpc>
              <a:spcBef>
                <a:spcPts val="4300"/>
              </a:spcBef>
              <a:buSzPct val="100000"/>
              <a:defRPr sz="4608" b="0"/>
            </a:pPr>
            <a:r>
              <a:t>“Scaling up” means buying more hardware, or maintaining excess capacity for when scale is needed</a:t>
            </a:r>
          </a:p>
          <a:p>
            <a:pPr marL="827772" lvl="1" indent="-462012" defTabSz="2340804">
              <a:lnSpc>
                <a:spcPct val="90000"/>
              </a:lnSpc>
              <a:spcBef>
                <a:spcPts val="4300"/>
              </a:spcBef>
              <a:buSzPct val="100000"/>
              <a:defRPr sz="4608" b="0"/>
            </a:pPr>
            <a:r>
              <a:t>“Scaling down” means selling hardware, or powering it off</a:t>
            </a:r>
          </a:p>
          <a:p>
            <a:pPr marL="462012" indent="-462012" defTabSz="2340804">
              <a:spcBef>
                <a:spcPts val="4300"/>
              </a:spcBef>
              <a:buSzPct val="100000"/>
              <a:defRPr sz="4608"/>
            </a:pPr>
            <a:r>
              <a:t>Cloud computing scales elastically:</a:t>
            </a:r>
          </a:p>
          <a:p>
            <a:pPr marL="827772" lvl="1" indent="-462012" defTabSz="2340804">
              <a:lnSpc>
                <a:spcPct val="90000"/>
              </a:lnSpc>
              <a:spcBef>
                <a:spcPts val="4300"/>
              </a:spcBef>
              <a:buSzPct val="100000"/>
              <a:defRPr sz="4608" b="0"/>
            </a:pPr>
            <a:r>
              <a:t>“Scaling up” means allocating more shared resources</a:t>
            </a:r>
          </a:p>
          <a:p>
            <a:pPr marL="827772" lvl="1" indent="-462012" defTabSz="2340804">
              <a:lnSpc>
                <a:spcPct val="90000"/>
              </a:lnSpc>
              <a:spcBef>
                <a:spcPts val="4300"/>
              </a:spcBef>
              <a:buSzPct val="100000"/>
              <a:defRPr sz="4608" b="0"/>
            </a:pPr>
            <a:r>
              <a:t>“Scaling down” means releasing resources into a pool</a:t>
            </a:r>
          </a:p>
          <a:p>
            <a:pPr marL="827772" lvl="1" indent="-462012" defTabSz="2340804">
              <a:lnSpc>
                <a:spcPct val="90000"/>
              </a:lnSpc>
              <a:spcBef>
                <a:spcPts val="4300"/>
              </a:spcBef>
              <a:buSzPct val="100000"/>
              <a:defRPr sz="4608" b="0"/>
            </a:pPr>
            <a:r>
              <a:t>Billed on consumption (usually per-second, per-minute or per-hour)</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 name="Cloud Infrastructure is On-Demand Access to Resources"/>
          <p:cNvSpPr txBox="1">
            <a:spLocks noGrp="1"/>
          </p:cNvSpPr>
          <p:nvPr>
            <p:ph type="title"/>
          </p:nvPr>
        </p:nvSpPr>
        <p:spPr>
          <a:prstGeom prst="rect">
            <a:avLst/>
          </a:prstGeom>
        </p:spPr>
        <p:txBody>
          <a:bodyPr/>
          <a:lstStyle>
            <a:lvl1pPr defTabSz="1877520">
              <a:defRPr sz="6544" spc="-130"/>
            </a:lvl1pPr>
          </a:lstStyle>
          <a:p>
            <a:r>
              <a:t>Cloud Infrastructure is On-Demand Access to Resources</a:t>
            </a:r>
          </a:p>
        </p:txBody>
      </p:sp>
      <p:sp>
        <p:nvSpPr>
          <p:cNvPr id="241" name="Slide Subtitle"/>
          <p:cNvSpPr txBox="1">
            <a:spLocks noGrp="1"/>
          </p:cNvSpPr>
          <p:nvPr>
            <p:ph type="body" sz="quarter" idx="1"/>
          </p:nvPr>
        </p:nvSpPr>
        <p:spPr>
          <a:prstGeom prst="rect">
            <a:avLst/>
          </a:prstGeom>
        </p:spPr>
        <p:txBody>
          <a:bodyPr/>
          <a:lstStyle/>
          <a:p>
            <a:endParaRPr/>
          </a:p>
        </p:txBody>
      </p:sp>
      <p:sp>
        <p:nvSpPr>
          <p:cNvPr id="242" name="Body Level One…"/>
          <p:cNvSpPr txBox="1">
            <a:spLocks noGrp="1"/>
          </p:cNvSpPr>
          <p:nvPr>
            <p:ph type="body" idx="21"/>
          </p:nvPr>
        </p:nvSpPr>
        <p:spPr>
          <a:xfrm>
            <a:off x="1206500" y="4248503"/>
            <a:ext cx="19225585" cy="378800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Vendor provides a service catalog of “X as a service” abstractions </a:t>
            </a:r>
          </a:p>
          <a:p>
            <a:r>
              <a:t>Web interface or API allows us to provision resources on-demand</a:t>
            </a:r>
          </a:p>
        </p:txBody>
      </p:sp>
      <p:pic>
        <p:nvPicPr>
          <p:cNvPr id="243" name="Image" descr="Image"/>
          <p:cNvPicPr>
            <a:picLocks noChangeAspect="1"/>
          </p:cNvPicPr>
          <p:nvPr/>
        </p:nvPicPr>
        <p:blipFill>
          <a:blip r:embed="rId3"/>
          <a:stretch>
            <a:fillRect/>
          </a:stretch>
        </p:blipFill>
        <p:spPr>
          <a:xfrm>
            <a:off x="2631979" y="11137420"/>
            <a:ext cx="1536702" cy="2235202"/>
          </a:xfrm>
          <a:prstGeom prst="rect">
            <a:avLst/>
          </a:prstGeom>
          <a:ln w="12700">
            <a:miter lim="400000"/>
          </a:ln>
        </p:spPr>
      </p:pic>
      <p:grpSp>
        <p:nvGrpSpPr>
          <p:cNvPr id="246" name="I just need a few functions that grants Twilio tokens! Why do I need to pay for a container?"/>
          <p:cNvGrpSpPr/>
          <p:nvPr/>
        </p:nvGrpSpPr>
        <p:grpSpPr>
          <a:xfrm>
            <a:off x="3951630" y="8363504"/>
            <a:ext cx="5705081" cy="3967958"/>
            <a:chOff x="0" y="0"/>
            <a:chExt cx="5705080" cy="3967957"/>
          </a:xfrm>
        </p:grpSpPr>
        <p:sp>
          <p:nvSpPr>
            <p:cNvPr id="244" name="Shape"/>
            <p:cNvSpPr/>
            <p:nvPr/>
          </p:nvSpPr>
          <p:spPr>
            <a:xfrm>
              <a:off x="0" y="-1"/>
              <a:ext cx="5705081" cy="3967959"/>
            </a:xfrm>
            <a:custGeom>
              <a:avLst/>
              <a:gdLst/>
              <a:ahLst/>
              <a:cxnLst>
                <a:cxn ang="0">
                  <a:pos x="wd2" y="hd2"/>
                </a:cxn>
                <a:cxn ang="5400000">
                  <a:pos x="wd2" y="hd2"/>
                </a:cxn>
                <a:cxn ang="10800000">
                  <a:pos x="wd2" y="hd2"/>
                </a:cxn>
                <a:cxn ang="16200000">
                  <a:pos x="wd2" y="hd2"/>
                </a:cxn>
              </a:cxnLst>
              <a:rect l="0" t="0" r="r" b="b"/>
              <a:pathLst>
                <a:path w="21600" h="21600" extrusionOk="0">
                  <a:moveTo>
                    <a:pt x="4868" y="0"/>
                  </a:moveTo>
                  <a:cubicBezTo>
                    <a:pt x="4736" y="0"/>
                    <a:pt x="4628" y="155"/>
                    <a:pt x="4628" y="346"/>
                  </a:cubicBezTo>
                  <a:lnTo>
                    <a:pt x="4628" y="14810"/>
                  </a:lnTo>
                  <a:lnTo>
                    <a:pt x="0" y="21600"/>
                  </a:lnTo>
                  <a:lnTo>
                    <a:pt x="5379" y="15827"/>
                  </a:lnTo>
                  <a:lnTo>
                    <a:pt x="21360" y="15827"/>
                  </a:lnTo>
                  <a:cubicBezTo>
                    <a:pt x="21492" y="15827"/>
                    <a:pt x="21600" y="15673"/>
                    <a:pt x="21600" y="15482"/>
                  </a:cubicBezTo>
                  <a:lnTo>
                    <a:pt x="21600" y="346"/>
                  </a:lnTo>
                  <a:cubicBezTo>
                    <a:pt x="21600" y="155"/>
                    <a:pt x="21492" y="0"/>
                    <a:pt x="21360" y="0"/>
                  </a:cubicBezTo>
                  <a:lnTo>
                    <a:pt x="4868" y="0"/>
                  </a:lnTo>
                  <a:close/>
                </a:path>
              </a:pathLst>
            </a:custGeom>
            <a:solidFill>
              <a:srgbClr val="83D3D4"/>
            </a:solidFill>
            <a:ln w="12700" cap="flat">
              <a:noFill/>
              <a:miter lim="400000"/>
            </a:ln>
            <a:effectLst/>
          </p:spPr>
          <p:txBody>
            <a:bodyPr wrap="square" lIns="50800" tIns="50800" rIns="50800" bIns="50800" numCol="1" anchor="t">
              <a:noAutofit/>
            </a:bodyPr>
            <a:lstStyle/>
            <a:p>
              <a:pPr algn="r" defTabSz="825500">
                <a:defRPr sz="3200">
                  <a:solidFill>
                    <a:srgbClr val="000000"/>
                  </a:solidFill>
                  <a:latin typeface="Helvetica Neue Medium"/>
                  <a:ea typeface="Helvetica Neue Medium"/>
                  <a:cs typeface="Helvetica Neue Medium"/>
                  <a:sym typeface="Helvetica Neue Medium"/>
                </a:defRPr>
              </a:pPr>
              <a:endParaRPr/>
            </a:p>
          </p:txBody>
        </p:sp>
        <p:sp>
          <p:nvSpPr>
            <p:cNvPr id="245" name="Please give me… A virtual machine…"/>
            <p:cNvSpPr txBox="1"/>
            <p:nvPr/>
          </p:nvSpPr>
          <p:spPr>
            <a:xfrm>
              <a:off x="-1" y="-1"/>
              <a:ext cx="5705082" cy="306161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p>
              <a:pPr algn="r" defTabSz="825500">
                <a:defRPr sz="3200">
                  <a:solidFill>
                    <a:srgbClr val="000000"/>
                  </a:solidFill>
                  <a:latin typeface="Helvetica Neue Medium"/>
                  <a:ea typeface="Helvetica Neue Medium"/>
                  <a:cs typeface="Helvetica Neue Medium"/>
                  <a:sym typeface="Helvetica Neue Medium"/>
                </a:defRPr>
              </a:pPr>
              <a:r>
                <a:t>Please give me…</a:t>
              </a:r>
              <a:br/>
              <a:r>
                <a:t>A virtual machine</a:t>
              </a:r>
            </a:p>
            <a:p>
              <a:pPr algn="r" defTabSz="825500">
                <a:defRPr sz="3200">
                  <a:solidFill>
                    <a:srgbClr val="000000"/>
                  </a:solidFill>
                  <a:latin typeface="Helvetica Neue Medium"/>
                  <a:ea typeface="Helvetica Neue Medium"/>
                  <a:cs typeface="Helvetica Neue Medium"/>
                  <a:sym typeface="Helvetica Neue Medium"/>
                </a:defRPr>
              </a:pPr>
              <a:r>
                <a:t>A database server</a:t>
              </a:r>
            </a:p>
            <a:p>
              <a:pPr algn="r" defTabSz="825500">
                <a:defRPr sz="3200">
                  <a:solidFill>
                    <a:srgbClr val="000000"/>
                  </a:solidFill>
                  <a:latin typeface="Helvetica Neue Medium"/>
                  <a:ea typeface="Helvetica Neue Medium"/>
                  <a:cs typeface="Helvetica Neue Medium"/>
                  <a:sym typeface="Helvetica Neue Medium"/>
                </a:defRPr>
              </a:pPr>
              <a:r>
                <a:t>A video chat room</a:t>
              </a:r>
            </a:p>
            <a:p>
              <a:pPr algn="r" defTabSz="825500">
                <a:defRPr sz="3200">
                  <a:solidFill>
                    <a:srgbClr val="000000"/>
                  </a:solidFill>
                  <a:latin typeface="Helvetica Neue Medium"/>
                  <a:ea typeface="Helvetica Neue Medium"/>
                  <a:cs typeface="Helvetica Neue Medium"/>
                  <a:sym typeface="Helvetica Neue Medium"/>
                </a:defRPr>
              </a:pPr>
              <a:endParaRPr/>
            </a:p>
          </p:txBody>
        </p:sp>
      </p:grpSp>
      <p:sp>
        <p:nvSpPr>
          <p:cNvPr id="247" name="Cloud"/>
          <p:cNvSpPr/>
          <p:nvPr/>
        </p:nvSpPr>
        <p:spPr>
          <a:xfrm>
            <a:off x="17337506" y="8534324"/>
            <a:ext cx="4547256" cy="2740433"/>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34A5DA"/>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48" name="Line"/>
          <p:cNvSpPr/>
          <p:nvPr/>
        </p:nvSpPr>
        <p:spPr>
          <a:xfrm>
            <a:off x="10195517" y="9506043"/>
            <a:ext cx="6868947" cy="1"/>
          </a:xfrm>
          <a:prstGeom prst="line">
            <a:avLst/>
          </a:prstGeom>
          <a:ln w="63500">
            <a:solidFill>
              <a:srgbClr val="000000"/>
            </a:solidFill>
            <a:tailEnd type="triangle"/>
          </a:ln>
        </p:spPr>
        <p:txBody>
          <a:bodyPr lIns="45718" tIns="45718" rIns="45718" bIns="45718"/>
          <a:lstStyle/>
          <a:p>
            <a:endParaRPr/>
          </a:p>
        </p:txBody>
      </p:sp>
      <p:sp>
        <p:nvSpPr>
          <p:cNvPr id="249" name="Line"/>
          <p:cNvSpPr/>
          <p:nvPr/>
        </p:nvSpPr>
        <p:spPr>
          <a:xfrm>
            <a:off x="10195517" y="10772915"/>
            <a:ext cx="6868947" cy="1"/>
          </a:xfrm>
          <a:prstGeom prst="line">
            <a:avLst/>
          </a:prstGeom>
          <a:ln w="63500">
            <a:solidFill>
              <a:srgbClr val="000000"/>
            </a:solidFill>
            <a:headEnd type="triangle"/>
          </a:ln>
        </p:spPr>
        <p:txBody>
          <a:bodyPr lIns="45718" tIns="45718" rIns="45718" bIns="45718"/>
          <a:lstStyle/>
          <a:p>
            <a:endParaRPr/>
          </a:p>
        </p:txBody>
      </p:sp>
      <p:sp>
        <p:nvSpPr>
          <p:cNvPr id="250" name="API request (and billing info…)"/>
          <p:cNvSpPr txBox="1"/>
          <p:nvPr/>
        </p:nvSpPr>
        <p:spPr>
          <a:xfrm>
            <a:off x="11120955" y="8956705"/>
            <a:ext cx="4223919"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414141"/>
                </a:solidFill>
              </a:defRPr>
            </a:lvl1pPr>
          </a:lstStyle>
          <a:p>
            <a:r>
              <a:t>API request (and billing info…)</a:t>
            </a:r>
          </a:p>
        </p:txBody>
      </p:sp>
      <p:sp>
        <p:nvSpPr>
          <p:cNvPr id="251" name="Resources"/>
          <p:cNvSpPr txBox="1"/>
          <p:nvPr/>
        </p:nvSpPr>
        <p:spPr>
          <a:xfrm>
            <a:off x="12453236" y="10338271"/>
            <a:ext cx="1559358"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414141"/>
                </a:solidFill>
              </a:defRPr>
            </a:lvl1pPr>
          </a:lstStyle>
          <a:p>
            <a:r>
              <a:t>Resources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256" name="Slide Subtitle"/>
          <p:cNvSpPr txBox="1">
            <a:spLocks noGrp="1"/>
          </p:cNvSpPr>
          <p:nvPr>
            <p:ph type="body" sz="quarter" idx="1"/>
          </p:nvPr>
        </p:nvSpPr>
        <p:spPr>
          <a:prstGeom prst="rect">
            <a:avLst/>
          </a:prstGeom>
        </p:spPr>
        <p:txBody>
          <a:bodyPr/>
          <a:lstStyle/>
          <a:p>
            <a:endParaRPr/>
          </a:p>
        </p:txBody>
      </p:sp>
      <p:sp>
        <p:nvSpPr>
          <p:cNvPr id="257" name="Body Level One…"/>
          <p:cNvSpPr txBox="1">
            <a:spLocks noGrp="1"/>
          </p:cNvSpPr>
          <p:nvPr>
            <p:ph type="body" idx="21"/>
          </p:nvPr>
        </p:nvSpPr>
        <p:spPr>
          <a:xfrm>
            <a:off x="1206500" y="4248503"/>
            <a:ext cx="11694884" cy="852189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81263" indent="-481263">
              <a:spcBef>
                <a:spcPts val="2900"/>
              </a:spcBef>
              <a:buSzPct val="100000"/>
            </a:pPr>
            <a:r>
              <a:t>Rely on </a:t>
            </a:r>
            <a:r>
              <a:rPr i="1"/>
              <a:t>virtualization</a:t>
            </a:r>
            <a:r>
              <a:t> to slice a single large server into many smaller machines</a:t>
            </a:r>
          </a:p>
          <a:p>
            <a:r>
              <a:t>OS provides resource limits and quality guarantees per-VM</a:t>
            </a:r>
          </a:p>
          <a:p>
            <a:r>
              <a:t>Each VM runs its own operating system</a:t>
            </a:r>
          </a:p>
          <a:p>
            <a:r>
              <a:t>Examples: Amazon EC2, Google Compute Engine, Azure VMs</a:t>
            </a:r>
          </a:p>
        </p:txBody>
      </p:sp>
      <p:grpSp>
        <p:nvGrpSpPr>
          <p:cNvPr id="267" name="Group"/>
          <p:cNvGrpSpPr/>
          <p:nvPr/>
        </p:nvGrpSpPr>
        <p:grpSpPr>
          <a:xfrm>
            <a:off x="15873776" y="4392958"/>
            <a:ext cx="3362791" cy="7983604"/>
            <a:chOff x="0" y="0"/>
            <a:chExt cx="3362790" cy="7983603"/>
          </a:xfrm>
        </p:grpSpPr>
        <p:sp>
          <p:nvSpPr>
            <p:cNvPr id="258" name="Physical data center"/>
            <p:cNvSpPr/>
            <p:nvPr/>
          </p:nvSpPr>
          <p:spPr>
            <a:xfrm>
              <a:off x="76119" y="6644628"/>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data center</a:t>
              </a:r>
            </a:p>
          </p:txBody>
        </p:sp>
        <p:sp>
          <p:nvSpPr>
            <p:cNvPr id="259" name="Network"/>
            <p:cNvSpPr/>
            <p:nvPr/>
          </p:nvSpPr>
          <p:spPr>
            <a:xfrm>
              <a:off x="76119" y="5691215"/>
              <a:ext cx="3210551" cy="766023"/>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Network</a:t>
              </a:r>
            </a:p>
          </p:txBody>
        </p:sp>
        <p:sp>
          <p:nvSpPr>
            <p:cNvPr id="260" name="Storage"/>
            <p:cNvSpPr/>
            <p:nvPr/>
          </p:nvSpPr>
          <p:spPr>
            <a:xfrm>
              <a:off x="76119" y="4737800"/>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Storage</a:t>
              </a:r>
            </a:p>
          </p:txBody>
        </p:sp>
        <p:sp>
          <p:nvSpPr>
            <p:cNvPr id="261" name="Physical Server"/>
            <p:cNvSpPr/>
            <p:nvPr/>
          </p:nvSpPr>
          <p:spPr>
            <a:xfrm>
              <a:off x="76119" y="3784386"/>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Physical Server</a:t>
              </a:r>
            </a:p>
          </p:txBody>
        </p:sp>
        <p:sp>
          <p:nvSpPr>
            <p:cNvPr id="262" name="Operating System"/>
            <p:cNvSpPr/>
            <p:nvPr/>
          </p:nvSpPr>
          <p:spPr>
            <a:xfrm>
              <a:off x="76119" y="190683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Operating System</a:t>
              </a:r>
            </a:p>
          </p:txBody>
        </p:sp>
        <p:sp>
          <p:nvSpPr>
            <p:cNvPr id="263" name="Middleware"/>
            <p:cNvSpPr/>
            <p:nvPr/>
          </p:nvSpPr>
          <p:spPr>
            <a:xfrm>
              <a:off x="76119" y="953415"/>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Middleware</a:t>
              </a:r>
            </a:p>
          </p:txBody>
        </p:sp>
        <p:sp>
          <p:nvSpPr>
            <p:cNvPr id="264" name="Application"/>
            <p:cNvSpPr/>
            <p:nvPr/>
          </p:nvSpPr>
          <p:spPr>
            <a:xfrm>
              <a:off x="76119" y="0"/>
              <a:ext cx="3210551" cy="766023"/>
            </a:xfrm>
            <a:prstGeom prst="rect">
              <a:avLst/>
            </a:prstGeom>
            <a:solidFill>
              <a:srgbClr val="DEA983"/>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Application</a:t>
              </a:r>
            </a:p>
          </p:txBody>
        </p:sp>
        <p:sp>
          <p:nvSpPr>
            <p:cNvPr id="265" name="Virtualization"/>
            <p:cNvSpPr/>
            <p:nvPr/>
          </p:nvSpPr>
          <p:spPr>
            <a:xfrm>
              <a:off x="76119" y="2860244"/>
              <a:ext cx="3210551" cy="766024"/>
            </a:xfrm>
            <a:prstGeom prst="rect">
              <a:avLst/>
            </a:prstGeom>
            <a:solidFill>
              <a:srgbClr val="83D3D4"/>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000000"/>
                  </a:solidFill>
                </a:defRPr>
              </a:lvl1pPr>
            </a:lstStyle>
            <a:p>
              <a:r>
                <a:t>Virtualization</a:t>
              </a:r>
            </a:p>
          </p:txBody>
        </p:sp>
        <p:sp>
          <p:nvSpPr>
            <p:cNvPr id="266" name="IaaS"/>
            <p:cNvSpPr/>
            <p:nvPr/>
          </p:nvSpPr>
          <p:spPr>
            <a:xfrm>
              <a:off x="0" y="7983603"/>
              <a:ext cx="3362791"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sz="2600">
                  <a:solidFill>
                    <a:srgbClr val="000000"/>
                  </a:solidFill>
                </a:defRPr>
              </a:lvl1pPr>
            </a:lstStyle>
            <a:p>
              <a:r>
                <a:t>IaaS</a:t>
              </a:r>
            </a:p>
          </p:txBody>
        </p:sp>
      </p:grpSp>
      <p:sp>
        <p:nvSpPr>
          <p:cNvPr id="268" name="Self-managed"/>
          <p:cNvSpPr txBox="1"/>
          <p:nvPr/>
        </p:nvSpPr>
        <p:spPr>
          <a:xfrm>
            <a:off x="15386276" y="13127075"/>
            <a:ext cx="3362791" cy="511100"/>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Self-managed</a:t>
            </a:r>
          </a:p>
        </p:txBody>
      </p:sp>
      <p:sp>
        <p:nvSpPr>
          <p:cNvPr id="269" name="Vendor-managed"/>
          <p:cNvSpPr txBox="1"/>
          <p:nvPr/>
        </p:nvSpPr>
        <p:spPr>
          <a:xfrm>
            <a:off x="18859177" y="13127075"/>
            <a:ext cx="3959444" cy="511100"/>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2700" i="1">
                <a:solidFill>
                  <a:srgbClr val="000000"/>
                </a:solidFill>
              </a:defRPr>
            </a:lvl1pPr>
          </a:lstStyle>
          <a:p>
            <a:r>
              <a:t>Vendor-managed</a:t>
            </a:r>
          </a:p>
        </p:txBody>
      </p:sp>
      <p:grpSp>
        <p:nvGrpSpPr>
          <p:cNvPr id="272" name="Group"/>
          <p:cNvGrpSpPr/>
          <p:nvPr/>
        </p:nvGrpSpPr>
        <p:grpSpPr>
          <a:xfrm>
            <a:off x="19627336" y="10606597"/>
            <a:ext cx="4432303" cy="2541481"/>
            <a:chOff x="0" y="0"/>
            <a:chExt cx="4432301" cy="2541480"/>
          </a:xfrm>
        </p:grpSpPr>
        <p:pic>
          <p:nvPicPr>
            <p:cNvPr id="270" name="Image" descr="Image"/>
            <p:cNvPicPr>
              <a:picLocks noChangeAspect="1"/>
            </p:cNvPicPr>
            <p:nvPr/>
          </p:nvPicPr>
          <p:blipFill>
            <a:blip r:embed="rId3"/>
            <a:stretch>
              <a:fillRect/>
            </a:stretch>
          </p:blipFill>
          <p:spPr>
            <a:xfrm>
              <a:off x="0" y="0"/>
              <a:ext cx="4432302" cy="889001"/>
            </a:xfrm>
            <a:prstGeom prst="rect">
              <a:avLst/>
            </a:prstGeom>
            <a:ln w="12700" cap="flat">
              <a:noFill/>
              <a:miter lim="400000"/>
            </a:ln>
            <a:effectLst/>
          </p:spPr>
        </p:pic>
        <p:sp>
          <p:nvSpPr>
            <p:cNvPr id="271" name="Class Server, in CS Department Data Center"/>
            <p:cNvSpPr/>
            <p:nvPr/>
          </p:nvSpPr>
          <p:spPr>
            <a:xfrm>
              <a:off x="2216150" y="1271480"/>
              <a:ext cx="1270000"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a:solidFill>
                    <a:srgbClr val="000000"/>
                  </a:solidFill>
                </a:defRPr>
              </a:lvl1pPr>
            </a:lstStyle>
            <a:p>
              <a:r>
                <a:t>A single server in the cloud</a:t>
              </a:r>
            </a:p>
          </p:txBody>
        </p:sp>
      </p:grpSp>
      <p:sp>
        <p:nvSpPr>
          <p:cNvPr id="273" name="Rectangle"/>
          <p:cNvSpPr/>
          <p:nvPr/>
        </p:nvSpPr>
        <p:spPr>
          <a:xfrm>
            <a:off x="19700419"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74" name="VM1"/>
          <p:cNvSpPr txBox="1"/>
          <p:nvPr/>
        </p:nvSpPr>
        <p:spPr>
          <a:xfrm>
            <a:off x="19732169" y="10030070"/>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VM1</a:t>
            </a:r>
          </a:p>
        </p:txBody>
      </p:sp>
      <p:sp>
        <p:nvSpPr>
          <p:cNvPr id="275" name="Rectangle"/>
          <p:cNvSpPr/>
          <p:nvPr/>
        </p:nvSpPr>
        <p:spPr>
          <a:xfrm>
            <a:off x="21820661" y="9859533"/>
            <a:ext cx="2175359" cy="752748"/>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76" name="VM2"/>
          <p:cNvSpPr txBox="1"/>
          <p:nvPr/>
        </p:nvSpPr>
        <p:spPr>
          <a:xfrm>
            <a:off x="21852411" y="10030070"/>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VM2</a:t>
            </a:r>
          </a:p>
        </p:txBody>
      </p:sp>
      <p:sp>
        <p:nvSpPr>
          <p:cNvPr id="277" name="Rectangle"/>
          <p:cNvSpPr/>
          <p:nvPr/>
        </p:nvSpPr>
        <p:spPr>
          <a:xfrm>
            <a:off x="19700419" y="9100648"/>
            <a:ext cx="4304301"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78" name="VM3"/>
          <p:cNvSpPr txBox="1"/>
          <p:nvPr/>
        </p:nvSpPr>
        <p:spPr>
          <a:xfrm>
            <a:off x="20796640" y="9264989"/>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VM3</a:t>
            </a:r>
          </a:p>
        </p:txBody>
      </p:sp>
      <p:sp>
        <p:nvSpPr>
          <p:cNvPr id="279" name="Rectangle"/>
          <p:cNvSpPr/>
          <p:nvPr/>
        </p:nvSpPr>
        <p:spPr>
          <a:xfrm>
            <a:off x="20755209" y="8348975"/>
            <a:ext cx="106393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80" name="VM5"/>
          <p:cNvSpPr txBox="1"/>
          <p:nvPr/>
        </p:nvSpPr>
        <p:spPr>
          <a:xfrm>
            <a:off x="20233879"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VM5</a:t>
            </a:r>
          </a:p>
        </p:txBody>
      </p:sp>
      <p:sp>
        <p:nvSpPr>
          <p:cNvPr id="281" name="Rectangle"/>
          <p:cNvSpPr/>
          <p:nvPr/>
        </p:nvSpPr>
        <p:spPr>
          <a:xfrm>
            <a:off x="21815930" y="8348975"/>
            <a:ext cx="2175359"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82" name="VM6"/>
          <p:cNvSpPr txBox="1"/>
          <p:nvPr/>
        </p:nvSpPr>
        <p:spPr>
          <a:xfrm>
            <a:off x="21847680"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VM6</a:t>
            </a:r>
          </a:p>
        </p:txBody>
      </p:sp>
      <p:sp>
        <p:nvSpPr>
          <p:cNvPr id="283" name="Rectangle"/>
          <p:cNvSpPr/>
          <p:nvPr/>
        </p:nvSpPr>
        <p:spPr>
          <a:xfrm>
            <a:off x="19714646" y="8348975"/>
            <a:ext cx="1050743" cy="752747"/>
          </a:xfrm>
          <a:prstGeom prst="rect">
            <a:avLst/>
          </a:prstGeom>
          <a:solidFill>
            <a:srgbClr val="34A5DA"/>
          </a:solidFill>
          <a:ln w="38100">
            <a:solidFill>
              <a:srgbClr val="000000"/>
            </a:solidFill>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endParaRPr/>
          </a:p>
        </p:txBody>
      </p:sp>
      <p:sp>
        <p:nvSpPr>
          <p:cNvPr id="284" name="VM4"/>
          <p:cNvSpPr txBox="1"/>
          <p:nvPr/>
        </p:nvSpPr>
        <p:spPr>
          <a:xfrm>
            <a:off x="19120640" y="8519512"/>
            <a:ext cx="2111859" cy="4240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825500">
              <a:defRPr sz="2100">
                <a:solidFill>
                  <a:srgbClr val="000000"/>
                </a:solidFill>
                <a:latin typeface="Helvetica Neue Medium"/>
                <a:ea typeface="Helvetica Neue Medium"/>
                <a:cs typeface="Helvetica Neue Medium"/>
                <a:sym typeface="Helvetica Neue Medium"/>
              </a:defRPr>
            </a:lvl1pPr>
          </a:lstStyle>
          <a:p>
            <a:r>
              <a:t>VM4</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3982</Words>
  <Application>Microsoft Macintosh PowerPoint</Application>
  <PresentationFormat>Custom</PresentationFormat>
  <Paragraphs>416</Paragraphs>
  <Slides>21</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Helvetica Light</vt:lpstr>
      <vt:lpstr>Helvetica Neue</vt:lpstr>
      <vt:lpstr>Helvetica Neue Medium</vt:lpstr>
      <vt:lpstr>21_BasicWhite</vt:lpstr>
      <vt:lpstr>CS 4530 Software Engineering</vt:lpstr>
      <vt:lpstr>Learning Objectives for this Lesson</vt:lpstr>
      <vt:lpstr>How to Deploy Web Applications?</vt:lpstr>
      <vt:lpstr>Many Applications Rely on Common Infrastructure</vt:lpstr>
      <vt:lpstr>What is cloud infrastructure?</vt:lpstr>
      <vt:lpstr>Cloud Infrastructure Creates Economies of Scale</vt:lpstr>
      <vt:lpstr>Cloud Infrastructure Scales Elastically</vt:lpstr>
      <vt:lpstr>Cloud Infrastructure is On-Demand Access to Resources</vt:lpstr>
      <vt:lpstr>Infrastructure as a Service: Virtual Machines</vt:lpstr>
      <vt:lpstr>Virtual Machines are a Core Abstraction</vt:lpstr>
      <vt:lpstr>Virtual Machines to Containers</vt:lpstr>
      <vt:lpstr>Infrastructure as a Service: Containers</vt:lpstr>
      <vt:lpstr>Many Apps Rely on Common Middleware</vt:lpstr>
      <vt:lpstr>PaaS is the Simplest Choice for App Deployment</vt:lpstr>
      <vt:lpstr>Heroku is a Platform as a Service</vt:lpstr>
      <vt:lpstr>Software as a Service is Fully Managed</vt:lpstr>
      <vt:lpstr>Self-managed vs Vendor-managed Infrastructure</vt:lpstr>
      <vt:lpstr>Cloud Infrastructure is Best Suited for Variable Workloads</vt:lpstr>
      <vt:lpstr>Public clouds are not the only option</vt:lpstr>
      <vt:lpstr>Activity: Deploying Transcript Server to Heroku</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dc:title>
  <cp:lastModifiedBy>Bell, Jonathan</cp:lastModifiedBy>
  <cp:revision>2</cp:revision>
  <dcterms:modified xsi:type="dcterms:W3CDTF">2022-10-17T20:26:30Z</dcterms:modified>
</cp:coreProperties>
</file>